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40" r:id="rId3"/>
    <p:sldId id="573" r:id="rId5"/>
    <p:sldId id="545" r:id="rId6"/>
    <p:sldId id="536" r:id="rId7"/>
    <p:sldId id="378" r:id="rId8"/>
    <p:sldId id="383" r:id="rId9"/>
    <p:sldId id="568" r:id="rId10"/>
    <p:sldId id="540" r:id="rId11"/>
    <p:sldId id="596" r:id="rId12"/>
    <p:sldId id="597" r:id="rId13"/>
    <p:sldId id="598" r:id="rId14"/>
    <p:sldId id="579" r:id="rId15"/>
    <p:sldId id="580" r:id="rId16"/>
    <p:sldId id="583" r:id="rId17"/>
    <p:sldId id="577" r:id="rId18"/>
    <p:sldId id="582" r:id="rId19"/>
    <p:sldId id="578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2E7C6"/>
    <a:srgbClr val="F2F2F2"/>
    <a:srgbClr val="45BBCE"/>
    <a:srgbClr val="ED7D31"/>
    <a:srgbClr val="3399FF"/>
    <a:srgbClr val="4472C4"/>
    <a:srgbClr val="FF6600"/>
    <a:srgbClr val="FF572F"/>
    <a:srgbClr val="FF4F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45" autoAdjust="0"/>
    <p:restoredTop sz="92634" autoAdjust="0"/>
  </p:normalViewPr>
  <p:slideViewPr>
    <p:cSldViewPr snapToGrid="0">
      <p:cViewPr varScale="1">
        <p:scale>
          <a:sx n="81" d="100"/>
          <a:sy n="81" d="100"/>
        </p:scale>
        <p:origin x="102" y="174"/>
      </p:cViewPr>
      <p:guideLst>
        <p:guide pos="3840"/>
        <p:guide pos="2564"/>
        <p:guide orient="horz" pos="21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平台可以用四句话来概括，“一个轴心，五个基础，八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大系统，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云图门户”；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一个轴心，在各级管理部门或不同科室之间，项目名称几乎就是唯一的标示物，系统据此特点，将相关信息以工程项目为轴心聚合起来。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五个基础，平台涵盖从报建到竣工的全周期信息，以人、机、料、法、环等信息建立基础数据库，基础数据均由平台与各级建设主管部门的信息系统通过接口获取。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智慧工地云平台，是以数字来体现施工项目的安全事故防范水平。平台根据施工现场的实际情况，结合相关管理办法，设计了八大指标，分别是实名制指标、视频监控指标、噪音扬尘指标、车辆管理指标、起重设备指标、危险源巡查、材料管理、安全监督指标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8AFC6-F6A8-4E3E-9AAB-3604D4861985}" type="slidenum">
              <a:rPr lang="en-US" altLang="zh-CN" smtClean="0"/>
            </a:fld>
            <a:endParaRPr lang="en-US" altLang="zh-CN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54868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6000">
                <a:schemeClr val="accent1">
                  <a:shade val="67500"/>
                  <a:satMod val="115000"/>
                  <a:alpha val="70000"/>
                  <a:lumMod val="88000"/>
                  <a:lumOff val="12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3" name="矩形 2"/>
          <p:cNvSpPr/>
          <p:nvPr userDrawn="1"/>
        </p:nvSpPr>
        <p:spPr>
          <a:xfrm>
            <a:off x="0" y="620713"/>
            <a:ext cx="12192000" cy="360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" name="矩形 3"/>
          <p:cNvSpPr/>
          <p:nvPr userDrawn="1"/>
        </p:nvSpPr>
        <p:spPr>
          <a:xfrm>
            <a:off x="0" y="6637338"/>
            <a:ext cx="12192000" cy="2206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6874933" y="6575426"/>
            <a:ext cx="7247467" cy="3462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深圳市建设项目智能监管</a:t>
            </a: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试点平台汇报</a:t>
            </a:r>
            <a:endParaRPr lang="en-US" altLang="zh-CN" sz="1100" b="1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6"/>
          <p:cNvSpPr>
            <a:spLocks noGrp="1"/>
          </p:cNvSpPr>
          <p:nvPr>
            <p:ph sz="quarter" idx="14" hasCustomPrompt="1"/>
          </p:nvPr>
        </p:nvSpPr>
        <p:spPr>
          <a:xfrm>
            <a:off x="8256000" y="2006603"/>
            <a:ext cx="3600000" cy="22984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1pPr>
            <a:lvl2pPr marL="6089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2pPr>
            <a:lvl3pPr marL="12185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3pPr>
            <a:lvl4pPr marL="182753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4pPr>
            <a:lvl5pPr marL="2437130" indent="0">
              <a:lnSpc>
                <a:spcPct val="120000"/>
              </a:lnSpc>
              <a:buFont typeface="Arial" panose="020B0604020202020204"/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Content Placeholder 16"/>
          <p:cNvSpPr>
            <a:spLocks noGrp="1"/>
          </p:cNvSpPr>
          <p:nvPr>
            <p:ph sz="quarter" idx="19" hasCustomPrompt="1"/>
          </p:nvPr>
        </p:nvSpPr>
        <p:spPr>
          <a:xfrm>
            <a:off x="381705" y="2006603"/>
            <a:ext cx="3600000" cy="22984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1pPr>
            <a:lvl2pPr marL="6089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2pPr>
            <a:lvl3pPr marL="12185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3pPr>
            <a:lvl4pPr marL="182753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4pPr>
            <a:lvl5pPr marL="2437130" indent="0">
              <a:lnSpc>
                <a:spcPct val="120000"/>
              </a:lnSpc>
              <a:buFont typeface="Arial" panose="020B0604020202020204"/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8" name="Content Placeholder 16"/>
          <p:cNvSpPr>
            <a:spLocks noGrp="1"/>
          </p:cNvSpPr>
          <p:nvPr>
            <p:ph sz="quarter" idx="20" hasCustomPrompt="1"/>
          </p:nvPr>
        </p:nvSpPr>
        <p:spPr>
          <a:xfrm>
            <a:off x="4318853" y="2006603"/>
            <a:ext cx="3600000" cy="22984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1pPr>
            <a:lvl2pPr marL="6089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2pPr>
            <a:lvl3pPr marL="12185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3pPr>
            <a:lvl4pPr marL="182753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4pPr>
            <a:lvl5pPr marL="2437130" indent="0">
              <a:lnSpc>
                <a:spcPct val="120000"/>
              </a:lnSpc>
              <a:buFont typeface="Arial" panose="020B0604020202020204"/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sk-SK"/>
              <a:t>Click to edit Master title style</a:t>
            </a:r>
            <a:endParaRPr lang="en-US"/>
          </a:p>
        </p:txBody>
      </p:sp>
      <p:sp>
        <p:nvSpPr>
          <p:cNvPr id="9" name="Content Placeholder 16"/>
          <p:cNvSpPr>
            <a:spLocks noGrp="1"/>
          </p:cNvSpPr>
          <p:nvPr>
            <p:ph sz="quarter" idx="22" hasCustomPrompt="1"/>
          </p:nvPr>
        </p:nvSpPr>
        <p:spPr>
          <a:xfrm>
            <a:off x="8256000" y="4445005"/>
            <a:ext cx="3600000" cy="13208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1pPr>
            <a:lvl2pPr marL="6089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2pPr>
            <a:lvl3pPr marL="12185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3pPr>
            <a:lvl4pPr marL="182753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4pPr>
            <a:lvl5pPr marL="2437130" indent="0">
              <a:lnSpc>
                <a:spcPct val="120000"/>
              </a:lnSpc>
              <a:buFont typeface="Arial" panose="020B0604020202020204"/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3" hasCustomPrompt="1"/>
          </p:nvPr>
        </p:nvSpPr>
        <p:spPr>
          <a:xfrm>
            <a:off x="381705" y="4445005"/>
            <a:ext cx="3600000" cy="13208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1pPr>
            <a:lvl2pPr marL="6089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2pPr>
            <a:lvl3pPr marL="12185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3pPr>
            <a:lvl4pPr marL="182753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4pPr>
            <a:lvl5pPr marL="2437130" indent="0">
              <a:lnSpc>
                <a:spcPct val="120000"/>
              </a:lnSpc>
              <a:buFont typeface="Arial" panose="020B0604020202020204"/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Content Placeholder 16"/>
          <p:cNvSpPr>
            <a:spLocks noGrp="1"/>
          </p:cNvSpPr>
          <p:nvPr>
            <p:ph sz="quarter" idx="24" hasCustomPrompt="1"/>
          </p:nvPr>
        </p:nvSpPr>
        <p:spPr>
          <a:xfrm>
            <a:off x="4318853" y="4445005"/>
            <a:ext cx="3600000" cy="132080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1pPr>
            <a:lvl2pPr marL="6089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2pPr>
            <a:lvl3pPr marL="1218565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3pPr>
            <a:lvl4pPr marL="1827530" indent="0">
              <a:lnSpc>
                <a:spcPct val="120000"/>
              </a:lnSpc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4pPr>
            <a:lvl5pPr marL="2437130" indent="0">
              <a:lnSpc>
                <a:spcPct val="120000"/>
              </a:lnSpc>
              <a:buFont typeface="Arial" panose="020B0604020202020204"/>
              <a:buNone/>
              <a:defRPr sz="1300">
                <a:ln>
                  <a:noFill/>
                </a:ln>
                <a:solidFill>
                  <a:schemeClr val="tx1"/>
                </a:solidFill>
                <a:latin typeface="Roboto Light"/>
                <a:cs typeface="Roboto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6975" y="9525"/>
            <a:ext cx="9798050" cy="68484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635"/>
          </a:xfrm>
          <a:prstGeom prst="rect">
            <a:avLst/>
          </a:prstGeom>
          <a:solidFill>
            <a:srgbClr val="3399FF">
              <a:alpha val="14118"/>
            </a:srgb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22700" y="2935605"/>
            <a:ext cx="4547235" cy="996315"/>
            <a:chOff x="-2406342" y="1881159"/>
            <a:chExt cx="5794255" cy="996315"/>
          </a:xfrm>
        </p:grpSpPr>
        <p:sp>
          <p:nvSpPr>
            <p:cNvPr id="15" name="TextBox 14"/>
            <p:cNvSpPr txBox="1"/>
            <p:nvPr/>
          </p:nvSpPr>
          <p:spPr>
            <a:xfrm>
              <a:off x="-2240405" y="2025939"/>
              <a:ext cx="546163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智慧社区解决方案</a:t>
              </a:r>
              <a:endParaRPr lang="zh-CN" altLang="en-US" sz="40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2406342" y="1881159"/>
              <a:ext cx="5794255" cy="996315"/>
            </a:xfrm>
            <a:prstGeom prst="rect">
              <a:avLst/>
            </a:prstGeom>
            <a:noFill/>
            <a:ln w="28575" cmpd="sng">
              <a:solidFill>
                <a:srgbClr val="0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" y="3744592"/>
            <a:ext cx="12192000" cy="2011981"/>
          </a:xfrm>
          <a:prstGeom prst="rect">
            <a:avLst/>
          </a:prstGeom>
          <a:solidFill>
            <a:srgbClr val="E2E7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7010400"/>
          </a:xfrm>
          <a:prstGeom prst="rect">
            <a:avLst/>
          </a:prstGeom>
          <a:solidFill>
            <a:srgbClr val="F2F2F2">
              <a:alpha val="69804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22"/>
          <p:cNvSpPr/>
          <p:nvPr/>
        </p:nvSpPr>
        <p:spPr>
          <a:xfrm>
            <a:off x="9821174" y="2538760"/>
            <a:ext cx="825867" cy="1569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4800" b="1" spc="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800" b="1" spc="2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4800" b="1" spc="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4800" b="1" spc="2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54725" y="997858"/>
            <a:ext cx="4051534" cy="870856"/>
            <a:chOff x="2860895" y="1164772"/>
            <a:chExt cx="4051534" cy="870856"/>
          </a:xfrm>
        </p:grpSpPr>
        <p:sp>
          <p:nvSpPr>
            <p:cNvPr id="5" name="矩形 4"/>
            <p:cNvSpPr/>
            <p:nvPr/>
          </p:nvSpPr>
          <p:spPr>
            <a:xfrm>
              <a:off x="2860895" y="1480456"/>
              <a:ext cx="4040648" cy="555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方案背景</a:t>
              </a:r>
              <a:endParaRPr lang="zh-CN" altLang="en-US" sz="2400" b="1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259285" y="1164772"/>
              <a:ext cx="653144" cy="870856"/>
            </a:xfrm>
            <a:custGeom>
              <a:avLst/>
              <a:gdLst>
                <a:gd name="connsiteX0" fmla="*/ 0 w 5595258"/>
                <a:gd name="connsiteY0" fmla="*/ 0 h 555172"/>
                <a:gd name="connsiteX1" fmla="*/ 5595258 w 5595258"/>
                <a:gd name="connsiteY1" fmla="*/ 0 h 555172"/>
                <a:gd name="connsiteX2" fmla="*/ 5595258 w 5595258"/>
                <a:gd name="connsiteY2" fmla="*/ 555172 h 555172"/>
                <a:gd name="connsiteX3" fmla="*/ 0 w 5595258"/>
                <a:gd name="connsiteY3" fmla="*/ 555172 h 555172"/>
                <a:gd name="connsiteX4" fmla="*/ 0 w 5595258"/>
                <a:gd name="connsiteY4" fmla="*/ 0 h 555172"/>
                <a:gd name="connsiteX0-1" fmla="*/ 5007429 w 5595258"/>
                <a:gd name="connsiteY0-2" fmla="*/ 0 h 1143000"/>
                <a:gd name="connsiteX1-3" fmla="*/ 5595258 w 5595258"/>
                <a:gd name="connsiteY1-4" fmla="*/ 587828 h 1143000"/>
                <a:gd name="connsiteX2-5" fmla="*/ 5595258 w 5595258"/>
                <a:gd name="connsiteY2-6" fmla="*/ 1143000 h 1143000"/>
                <a:gd name="connsiteX3-7" fmla="*/ 0 w 5595258"/>
                <a:gd name="connsiteY3-8" fmla="*/ 1143000 h 1143000"/>
                <a:gd name="connsiteX4-9" fmla="*/ 5007429 w 5595258"/>
                <a:gd name="connsiteY4-10" fmla="*/ 0 h 1143000"/>
                <a:gd name="connsiteX0-11" fmla="*/ 0 w 587829"/>
                <a:gd name="connsiteY0-12" fmla="*/ 0 h 1143000"/>
                <a:gd name="connsiteX1-13" fmla="*/ 587829 w 587829"/>
                <a:gd name="connsiteY1-14" fmla="*/ 587828 h 1143000"/>
                <a:gd name="connsiteX2-15" fmla="*/ 587829 w 587829"/>
                <a:gd name="connsiteY2-16" fmla="*/ 1143000 h 1143000"/>
                <a:gd name="connsiteX3-17" fmla="*/ 0 w 587829"/>
                <a:gd name="connsiteY3-18" fmla="*/ 544285 h 1143000"/>
                <a:gd name="connsiteX4-19" fmla="*/ 0 w 587829"/>
                <a:gd name="connsiteY4-20" fmla="*/ 0 h 1143000"/>
                <a:gd name="connsiteX0-21" fmla="*/ 0 w 587829"/>
                <a:gd name="connsiteY0-22" fmla="*/ 0 h 1143000"/>
                <a:gd name="connsiteX1-23" fmla="*/ 587829 w 587829"/>
                <a:gd name="connsiteY1-24" fmla="*/ 587828 h 1143000"/>
                <a:gd name="connsiteX2-25" fmla="*/ 587829 w 587829"/>
                <a:gd name="connsiteY2-26" fmla="*/ 1143000 h 1143000"/>
                <a:gd name="connsiteX3-27" fmla="*/ 10886 w 587829"/>
                <a:gd name="connsiteY3-28" fmla="*/ 783771 h 1143000"/>
                <a:gd name="connsiteX4-29" fmla="*/ 0 w 587829"/>
                <a:gd name="connsiteY4-30" fmla="*/ 0 h 1143000"/>
                <a:gd name="connsiteX0-31" fmla="*/ 0 w 587829"/>
                <a:gd name="connsiteY0-32" fmla="*/ 0 h 881742"/>
                <a:gd name="connsiteX1-33" fmla="*/ 587829 w 587829"/>
                <a:gd name="connsiteY1-34" fmla="*/ 326570 h 881742"/>
                <a:gd name="connsiteX2-35" fmla="*/ 587829 w 587829"/>
                <a:gd name="connsiteY2-36" fmla="*/ 881742 h 881742"/>
                <a:gd name="connsiteX3-37" fmla="*/ 10886 w 587829"/>
                <a:gd name="connsiteY3-38" fmla="*/ 522513 h 881742"/>
                <a:gd name="connsiteX4-39" fmla="*/ 0 w 587829"/>
                <a:gd name="connsiteY4-40" fmla="*/ 0 h 881742"/>
                <a:gd name="connsiteX0-41" fmla="*/ 0 w 609601"/>
                <a:gd name="connsiteY0-42" fmla="*/ 0 h 957942"/>
                <a:gd name="connsiteX1-43" fmla="*/ 609601 w 609601"/>
                <a:gd name="connsiteY1-44" fmla="*/ 402770 h 957942"/>
                <a:gd name="connsiteX2-45" fmla="*/ 609601 w 609601"/>
                <a:gd name="connsiteY2-46" fmla="*/ 957942 h 957942"/>
                <a:gd name="connsiteX3-47" fmla="*/ 32658 w 609601"/>
                <a:gd name="connsiteY3-48" fmla="*/ 598713 h 957942"/>
                <a:gd name="connsiteX4-49" fmla="*/ 0 w 609601"/>
                <a:gd name="connsiteY4-50" fmla="*/ 0 h 957942"/>
                <a:gd name="connsiteX0-51" fmla="*/ 21770 w 631371"/>
                <a:gd name="connsiteY0-52" fmla="*/ 0 h 957942"/>
                <a:gd name="connsiteX1-53" fmla="*/ 631371 w 631371"/>
                <a:gd name="connsiteY1-54" fmla="*/ 402770 h 957942"/>
                <a:gd name="connsiteX2-55" fmla="*/ 631371 w 631371"/>
                <a:gd name="connsiteY2-56" fmla="*/ 957942 h 957942"/>
                <a:gd name="connsiteX3-57" fmla="*/ 0 w 631371"/>
                <a:gd name="connsiteY3-58" fmla="*/ 696685 h 957942"/>
                <a:gd name="connsiteX4-59" fmla="*/ 21770 w 631371"/>
                <a:gd name="connsiteY4-60" fmla="*/ 0 h 957942"/>
                <a:gd name="connsiteX0-61" fmla="*/ 0 w 653144"/>
                <a:gd name="connsiteY0-62" fmla="*/ 0 h 870856"/>
                <a:gd name="connsiteX1-63" fmla="*/ 653144 w 653144"/>
                <a:gd name="connsiteY1-64" fmla="*/ 315684 h 870856"/>
                <a:gd name="connsiteX2-65" fmla="*/ 653144 w 653144"/>
                <a:gd name="connsiteY2-66" fmla="*/ 870856 h 870856"/>
                <a:gd name="connsiteX3-67" fmla="*/ 21773 w 653144"/>
                <a:gd name="connsiteY3-68" fmla="*/ 609599 h 870856"/>
                <a:gd name="connsiteX4-69" fmla="*/ 0 w 653144"/>
                <a:gd name="connsiteY4-70" fmla="*/ 0 h 870856"/>
                <a:gd name="connsiteX0-71" fmla="*/ 0 w 653144"/>
                <a:gd name="connsiteY0-72" fmla="*/ 0 h 870856"/>
                <a:gd name="connsiteX1-73" fmla="*/ 653144 w 653144"/>
                <a:gd name="connsiteY1-74" fmla="*/ 315684 h 870856"/>
                <a:gd name="connsiteX2-75" fmla="*/ 653144 w 653144"/>
                <a:gd name="connsiteY2-76" fmla="*/ 870856 h 870856"/>
                <a:gd name="connsiteX3-77" fmla="*/ 10887 w 653144"/>
                <a:gd name="connsiteY3-78" fmla="*/ 609599 h 870856"/>
                <a:gd name="connsiteX4-79" fmla="*/ 0 w 653144"/>
                <a:gd name="connsiteY4-80" fmla="*/ 0 h 8708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53144" h="870856">
                  <a:moveTo>
                    <a:pt x="0" y="0"/>
                  </a:moveTo>
                  <a:lnTo>
                    <a:pt x="653144" y="315684"/>
                  </a:lnTo>
                  <a:lnTo>
                    <a:pt x="653144" y="870856"/>
                  </a:lnTo>
                  <a:lnTo>
                    <a:pt x="10887" y="609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</a:rPr>
                <a:t>01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54070" y="2529840"/>
            <a:ext cx="4051300" cy="870585"/>
            <a:chOff x="3271103" y="1164772"/>
            <a:chExt cx="3641326" cy="870856"/>
          </a:xfrm>
        </p:grpSpPr>
        <p:sp>
          <p:nvSpPr>
            <p:cNvPr id="9" name="矩形 8"/>
            <p:cNvSpPr/>
            <p:nvPr/>
          </p:nvSpPr>
          <p:spPr>
            <a:xfrm>
              <a:off x="3271103" y="1480456"/>
              <a:ext cx="3630440" cy="555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智慧社区方案</a:t>
              </a:r>
              <a:endParaRPr lang="zh-CN" altLang="en-US" sz="2400" b="1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矩形 5"/>
            <p:cNvSpPr/>
            <p:nvPr/>
          </p:nvSpPr>
          <p:spPr>
            <a:xfrm>
              <a:off x="6259285" y="1164772"/>
              <a:ext cx="653144" cy="870856"/>
            </a:xfrm>
            <a:custGeom>
              <a:avLst/>
              <a:gdLst>
                <a:gd name="connsiteX0" fmla="*/ 0 w 5595258"/>
                <a:gd name="connsiteY0" fmla="*/ 0 h 555172"/>
                <a:gd name="connsiteX1" fmla="*/ 5595258 w 5595258"/>
                <a:gd name="connsiteY1" fmla="*/ 0 h 555172"/>
                <a:gd name="connsiteX2" fmla="*/ 5595258 w 5595258"/>
                <a:gd name="connsiteY2" fmla="*/ 555172 h 555172"/>
                <a:gd name="connsiteX3" fmla="*/ 0 w 5595258"/>
                <a:gd name="connsiteY3" fmla="*/ 555172 h 555172"/>
                <a:gd name="connsiteX4" fmla="*/ 0 w 5595258"/>
                <a:gd name="connsiteY4" fmla="*/ 0 h 555172"/>
                <a:gd name="connsiteX0-1" fmla="*/ 5007429 w 5595258"/>
                <a:gd name="connsiteY0-2" fmla="*/ 0 h 1143000"/>
                <a:gd name="connsiteX1-3" fmla="*/ 5595258 w 5595258"/>
                <a:gd name="connsiteY1-4" fmla="*/ 587828 h 1143000"/>
                <a:gd name="connsiteX2-5" fmla="*/ 5595258 w 5595258"/>
                <a:gd name="connsiteY2-6" fmla="*/ 1143000 h 1143000"/>
                <a:gd name="connsiteX3-7" fmla="*/ 0 w 5595258"/>
                <a:gd name="connsiteY3-8" fmla="*/ 1143000 h 1143000"/>
                <a:gd name="connsiteX4-9" fmla="*/ 5007429 w 5595258"/>
                <a:gd name="connsiteY4-10" fmla="*/ 0 h 1143000"/>
                <a:gd name="connsiteX0-11" fmla="*/ 0 w 587829"/>
                <a:gd name="connsiteY0-12" fmla="*/ 0 h 1143000"/>
                <a:gd name="connsiteX1-13" fmla="*/ 587829 w 587829"/>
                <a:gd name="connsiteY1-14" fmla="*/ 587828 h 1143000"/>
                <a:gd name="connsiteX2-15" fmla="*/ 587829 w 587829"/>
                <a:gd name="connsiteY2-16" fmla="*/ 1143000 h 1143000"/>
                <a:gd name="connsiteX3-17" fmla="*/ 0 w 587829"/>
                <a:gd name="connsiteY3-18" fmla="*/ 544285 h 1143000"/>
                <a:gd name="connsiteX4-19" fmla="*/ 0 w 587829"/>
                <a:gd name="connsiteY4-20" fmla="*/ 0 h 1143000"/>
                <a:gd name="connsiteX0-21" fmla="*/ 0 w 587829"/>
                <a:gd name="connsiteY0-22" fmla="*/ 0 h 1143000"/>
                <a:gd name="connsiteX1-23" fmla="*/ 587829 w 587829"/>
                <a:gd name="connsiteY1-24" fmla="*/ 587828 h 1143000"/>
                <a:gd name="connsiteX2-25" fmla="*/ 587829 w 587829"/>
                <a:gd name="connsiteY2-26" fmla="*/ 1143000 h 1143000"/>
                <a:gd name="connsiteX3-27" fmla="*/ 10886 w 587829"/>
                <a:gd name="connsiteY3-28" fmla="*/ 783771 h 1143000"/>
                <a:gd name="connsiteX4-29" fmla="*/ 0 w 587829"/>
                <a:gd name="connsiteY4-30" fmla="*/ 0 h 1143000"/>
                <a:gd name="connsiteX0-31" fmla="*/ 0 w 587829"/>
                <a:gd name="connsiteY0-32" fmla="*/ 0 h 881742"/>
                <a:gd name="connsiteX1-33" fmla="*/ 587829 w 587829"/>
                <a:gd name="connsiteY1-34" fmla="*/ 326570 h 881742"/>
                <a:gd name="connsiteX2-35" fmla="*/ 587829 w 587829"/>
                <a:gd name="connsiteY2-36" fmla="*/ 881742 h 881742"/>
                <a:gd name="connsiteX3-37" fmla="*/ 10886 w 587829"/>
                <a:gd name="connsiteY3-38" fmla="*/ 522513 h 881742"/>
                <a:gd name="connsiteX4-39" fmla="*/ 0 w 587829"/>
                <a:gd name="connsiteY4-40" fmla="*/ 0 h 881742"/>
                <a:gd name="connsiteX0-41" fmla="*/ 0 w 609601"/>
                <a:gd name="connsiteY0-42" fmla="*/ 0 h 957942"/>
                <a:gd name="connsiteX1-43" fmla="*/ 609601 w 609601"/>
                <a:gd name="connsiteY1-44" fmla="*/ 402770 h 957942"/>
                <a:gd name="connsiteX2-45" fmla="*/ 609601 w 609601"/>
                <a:gd name="connsiteY2-46" fmla="*/ 957942 h 957942"/>
                <a:gd name="connsiteX3-47" fmla="*/ 32658 w 609601"/>
                <a:gd name="connsiteY3-48" fmla="*/ 598713 h 957942"/>
                <a:gd name="connsiteX4-49" fmla="*/ 0 w 609601"/>
                <a:gd name="connsiteY4-50" fmla="*/ 0 h 957942"/>
                <a:gd name="connsiteX0-51" fmla="*/ 21770 w 631371"/>
                <a:gd name="connsiteY0-52" fmla="*/ 0 h 957942"/>
                <a:gd name="connsiteX1-53" fmla="*/ 631371 w 631371"/>
                <a:gd name="connsiteY1-54" fmla="*/ 402770 h 957942"/>
                <a:gd name="connsiteX2-55" fmla="*/ 631371 w 631371"/>
                <a:gd name="connsiteY2-56" fmla="*/ 957942 h 957942"/>
                <a:gd name="connsiteX3-57" fmla="*/ 0 w 631371"/>
                <a:gd name="connsiteY3-58" fmla="*/ 696685 h 957942"/>
                <a:gd name="connsiteX4-59" fmla="*/ 21770 w 631371"/>
                <a:gd name="connsiteY4-60" fmla="*/ 0 h 957942"/>
                <a:gd name="connsiteX0-61" fmla="*/ 0 w 653144"/>
                <a:gd name="connsiteY0-62" fmla="*/ 0 h 870856"/>
                <a:gd name="connsiteX1-63" fmla="*/ 653144 w 653144"/>
                <a:gd name="connsiteY1-64" fmla="*/ 315684 h 870856"/>
                <a:gd name="connsiteX2-65" fmla="*/ 653144 w 653144"/>
                <a:gd name="connsiteY2-66" fmla="*/ 870856 h 870856"/>
                <a:gd name="connsiteX3-67" fmla="*/ 21773 w 653144"/>
                <a:gd name="connsiteY3-68" fmla="*/ 609599 h 870856"/>
                <a:gd name="connsiteX4-69" fmla="*/ 0 w 653144"/>
                <a:gd name="connsiteY4-70" fmla="*/ 0 h 870856"/>
                <a:gd name="connsiteX0-71" fmla="*/ 0 w 653144"/>
                <a:gd name="connsiteY0-72" fmla="*/ 0 h 870856"/>
                <a:gd name="connsiteX1-73" fmla="*/ 653144 w 653144"/>
                <a:gd name="connsiteY1-74" fmla="*/ 315684 h 870856"/>
                <a:gd name="connsiteX2-75" fmla="*/ 653144 w 653144"/>
                <a:gd name="connsiteY2-76" fmla="*/ 870856 h 870856"/>
                <a:gd name="connsiteX3-77" fmla="*/ 10887 w 653144"/>
                <a:gd name="connsiteY3-78" fmla="*/ 609599 h 870856"/>
                <a:gd name="connsiteX4-79" fmla="*/ 0 w 653144"/>
                <a:gd name="connsiteY4-80" fmla="*/ 0 h 8708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53144" h="870856">
                  <a:moveTo>
                    <a:pt x="0" y="0"/>
                  </a:moveTo>
                  <a:lnTo>
                    <a:pt x="653144" y="315684"/>
                  </a:lnTo>
                  <a:lnTo>
                    <a:pt x="653144" y="870856"/>
                  </a:lnTo>
                  <a:lnTo>
                    <a:pt x="10887" y="609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</a:rPr>
                <a:t>02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70350" y="4377690"/>
            <a:ext cx="4051935" cy="870585"/>
            <a:chOff x="4037548" y="494847"/>
            <a:chExt cx="3630531" cy="870856"/>
          </a:xfrm>
        </p:grpSpPr>
        <p:sp>
          <p:nvSpPr>
            <p:cNvPr id="15" name="矩形 14"/>
            <p:cNvSpPr/>
            <p:nvPr/>
          </p:nvSpPr>
          <p:spPr>
            <a:xfrm>
              <a:off x="4037548" y="809896"/>
              <a:ext cx="3630440" cy="5551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产品清单</a:t>
              </a:r>
              <a:endParaRPr lang="zh-CN" altLang="en-US" sz="2400" b="1" dirty="0" smtClean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6" name="矩形 5"/>
            <p:cNvSpPr/>
            <p:nvPr/>
          </p:nvSpPr>
          <p:spPr>
            <a:xfrm>
              <a:off x="7014935" y="494847"/>
              <a:ext cx="653144" cy="870856"/>
            </a:xfrm>
            <a:custGeom>
              <a:avLst/>
              <a:gdLst>
                <a:gd name="connsiteX0" fmla="*/ 0 w 5595258"/>
                <a:gd name="connsiteY0" fmla="*/ 0 h 555172"/>
                <a:gd name="connsiteX1" fmla="*/ 5595258 w 5595258"/>
                <a:gd name="connsiteY1" fmla="*/ 0 h 555172"/>
                <a:gd name="connsiteX2" fmla="*/ 5595258 w 5595258"/>
                <a:gd name="connsiteY2" fmla="*/ 555172 h 555172"/>
                <a:gd name="connsiteX3" fmla="*/ 0 w 5595258"/>
                <a:gd name="connsiteY3" fmla="*/ 555172 h 555172"/>
                <a:gd name="connsiteX4" fmla="*/ 0 w 5595258"/>
                <a:gd name="connsiteY4" fmla="*/ 0 h 555172"/>
                <a:gd name="connsiteX0-1" fmla="*/ 5007429 w 5595258"/>
                <a:gd name="connsiteY0-2" fmla="*/ 0 h 1143000"/>
                <a:gd name="connsiteX1-3" fmla="*/ 5595258 w 5595258"/>
                <a:gd name="connsiteY1-4" fmla="*/ 587828 h 1143000"/>
                <a:gd name="connsiteX2-5" fmla="*/ 5595258 w 5595258"/>
                <a:gd name="connsiteY2-6" fmla="*/ 1143000 h 1143000"/>
                <a:gd name="connsiteX3-7" fmla="*/ 0 w 5595258"/>
                <a:gd name="connsiteY3-8" fmla="*/ 1143000 h 1143000"/>
                <a:gd name="connsiteX4-9" fmla="*/ 5007429 w 5595258"/>
                <a:gd name="connsiteY4-10" fmla="*/ 0 h 1143000"/>
                <a:gd name="connsiteX0-11" fmla="*/ 0 w 587829"/>
                <a:gd name="connsiteY0-12" fmla="*/ 0 h 1143000"/>
                <a:gd name="connsiteX1-13" fmla="*/ 587829 w 587829"/>
                <a:gd name="connsiteY1-14" fmla="*/ 587828 h 1143000"/>
                <a:gd name="connsiteX2-15" fmla="*/ 587829 w 587829"/>
                <a:gd name="connsiteY2-16" fmla="*/ 1143000 h 1143000"/>
                <a:gd name="connsiteX3-17" fmla="*/ 0 w 587829"/>
                <a:gd name="connsiteY3-18" fmla="*/ 544285 h 1143000"/>
                <a:gd name="connsiteX4-19" fmla="*/ 0 w 587829"/>
                <a:gd name="connsiteY4-20" fmla="*/ 0 h 1143000"/>
                <a:gd name="connsiteX0-21" fmla="*/ 0 w 587829"/>
                <a:gd name="connsiteY0-22" fmla="*/ 0 h 1143000"/>
                <a:gd name="connsiteX1-23" fmla="*/ 587829 w 587829"/>
                <a:gd name="connsiteY1-24" fmla="*/ 587828 h 1143000"/>
                <a:gd name="connsiteX2-25" fmla="*/ 587829 w 587829"/>
                <a:gd name="connsiteY2-26" fmla="*/ 1143000 h 1143000"/>
                <a:gd name="connsiteX3-27" fmla="*/ 10886 w 587829"/>
                <a:gd name="connsiteY3-28" fmla="*/ 783771 h 1143000"/>
                <a:gd name="connsiteX4-29" fmla="*/ 0 w 587829"/>
                <a:gd name="connsiteY4-30" fmla="*/ 0 h 1143000"/>
                <a:gd name="connsiteX0-31" fmla="*/ 0 w 587829"/>
                <a:gd name="connsiteY0-32" fmla="*/ 0 h 881742"/>
                <a:gd name="connsiteX1-33" fmla="*/ 587829 w 587829"/>
                <a:gd name="connsiteY1-34" fmla="*/ 326570 h 881742"/>
                <a:gd name="connsiteX2-35" fmla="*/ 587829 w 587829"/>
                <a:gd name="connsiteY2-36" fmla="*/ 881742 h 881742"/>
                <a:gd name="connsiteX3-37" fmla="*/ 10886 w 587829"/>
                <a:gd name="connsiteY3-38" fmla="*/ 522513 h 881742"/>
                <a:gd name="connsiteX4-39" fmla="*/ 0 w 587829"/>
                <a:gd name="connsiteY4-40" fmla="*/ 0 h 881742"/>
                <a:gd name="connsiteX0-41" fmla="*/ 0 w 609601"/>
                <a:gd name="connsiteY0-42" fmla="*/ 0 h 957942"/>
                <a:gd name="connsiteX1-43" fmla="*/ 609601 w 609601"/>
                <a:gd name="connsiteY1-44" fmla="*/ 402770 h 957942"/>
                <a:gd name="connsiteX2-45" fmla="*/ 609601 w 609601"/>
                <a:gd name="connsiteY2-46" fmla="*/ 957942 h 957942"/>
                <a:gd name="connsiteX3-47" fmla="*/ 32658 w 609601"/>
                <a:gd name="connsiteY3-48" fmla="*/ 598713 h 957942"/>
                <a:gd name="connsiteX4-49" fmla="*/ 0 w 609601"/>
                <a:gd name="connsiteY4-50" fmla="*/ 0 h 957942"/>
                <a:gd name="connsiteX0-51" fmla="*/ 21770 w 631371"/>
                <a:gd name="connsiteY0-52" fmla="*/ 0 h 957942"/>
                <a:gd name="connsiteX1-53" fmla="*/ 631371 w 631371"/>
                <a:gd name="connsiteY1-54" fmla="*/ 402770 h 957942"/>
                <a:gd name="connsiteX2-55" fmla="*/ 631371 w 631371"/>
                <a:gd name="connsiteY2-56" fmla="*/ 957942 h 957942"/>
                <a:gd name="connsiteX3-57" fmla="*/ 0 w 631371"/>
                <a:gd name="connsiteY3-58" fmla="*/ 696685 h 957942"/>
                <a:gd name="connsiteX4-59" fmla="*/ 21770 w 631371"/>
                <a:gd name="connsiteY4-60" fmla="*/ 0 h 957942"/>
                <a:gd name="connsiteX0-61" fmla="*/ 0 w 653144"/>
                <a:gd name="connsiteY0-62" fmla="*/ 0 h 870856"/>
                <a:gd name="connsiteX1-63" fmla="*/ 653144 w 653144"/>
                <a:gd name="connsiteY1-64" fmla="*/ 315684 h 870856"/>
                <a:gd name="connsiteX2-65" fmla="*/ 653144 w 653144"/>
                <a:gd name="connsiteY2-66" fmla="*/ 870856 h 870856"/>
                <a:gd name="connsiteX3-67" fmla="*/ 21773 w 653144"/>
                <a:gd name="connsiteY3-68" fmla="*/ 609599 h 870856"/>
                <a:gd name="connsiteX4-69" fmla="*/ 0 w 653144"/>
                <a:gd name="connsiteY4-70" fmla="*/ 0 h 870856"/>
                <a:gd name="connsiteX0-71" fmla="*/ 0 w 653144"/>
                <a:gd name="connsiteY0-72" fmla="*/ 0 h 870856"/>
                <a:gd name="connsiteX1-73" fmla="*/ 653144 w 653144"/>
                <a:gd name="connsiteY1-74" fmla="*/ 315684 h 870856"/>
                <a:gd name="connsiteX2-75" fmla="*/ 653144 w 653144"/>
                <a:gd name="connsiteY2-76" fmla="*/ 870856 h 870856"/>
                <a:gd name="connsiteX3-77" fmla="*/ 10887 w 653144"/>
                <a:gd name="connsiteY3-78" fmla="*/ 609599 h 870856"/>
                <a:gd name="connsiteX4-79" fmla="*/ 0 w 653144"/>
                <a:gd name="connsiteY4-80" fmla="*/ 0 h 8708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53144" h="870856">
                  <a:moveTo>
                    <a:pt x="0" y="0"/>
                  </a:moveTo>
                  <a:lnTo>
                    <a:pt x="653144" y="315684"/>
                  </a:lnTo>
                  <a:lnTo>
                    <a:pt x="653144" y="870856"/>
                  </a:lnTo>
                  <a:lnTo>
                    <a:pt x="10887" y="609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</a:rPr>
                <a:t>03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03680" y="2729548"/>
            <a:ext cx="2784475" cy="203009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信息采集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不全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信息更新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不便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信息分析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缺乏统一管理平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4681699" y="1595996"/>
            <a:ext cx="2923042" cy="36830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治安事件</a:t>
            </a: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频发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19110" y="2777491"/>
            <a:ext cx="2852420" cy="28613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800" dirty="0"/>
              <a:t>安防设备更新</a:t>
            </a:r>
            <a:r>
              <a:rPr lang="zh-CN" altLang="en-US" sz="1800" dirty="0"/>
              <a:t>慢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安全数据无法统一</a:t>
            </a:r>
            <a:r>
              <a:rPr lang="zh-CN" altLang="en-US" sz="1800" dirty="0"/>
              <a:t>管理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采集信息少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信息查询</a:t>
            </a:r>
            <a:r>
              <a:rPr lang="zh-CN" altLang="en-US" sz="1800" dirty="0"/>
              <a:t>难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数据挖掘</a:t>
            </a:r>
            <a:r>
              <a:rPr lang="zh-CN" altLang="en-US" sz="1800" dirty="0"/>
              <a:t>浅</a:t>
            </a:r>
            <a:endParaRPr lang="zh-CN" altLang="en-US" sz="1800" dirty="0"/>
          </a:p>
          <a:p>
            <a:pPr algn="ctr"/>
            <a:endParaRPr lang="zh-CN" altLang="en-US" sz="1800" dirty="0"/>
          </a:p>
        </p:txBody>
      </p:sp>
      <p:sp>
        <p:nvSpPr>
          <p:cNvPr id="29" name="TextBox 28"/>
          <p:cNvSpPr txBox="1"/>
          <p:nvPr/>
        </p:nvSpPr>
        <p:spPr>
          <a:xfrm>
            <a:off x="8119131" y="1595857"/>
            <a:ext cx="2852409" cy="3683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800" dirty="0"/>
              <a:t>安防措施</a:t>
            </a:r>
            <a:r>
              <a:rPr lang="zh-CN" altLang="en-US" sz="1800" dirty="0"/>
              <a:t>落后</a:t>
            </a:r>
            <a:endParaRPr lang="zh-CN" altLang="en-US" sz="1800" dirty="0"/>
          </a:p>
        </p:txBody>
      </p:sp>
      <p:sp>
        <p:nvSpPr>
          <p:cNvPr id="32" name="TextBox 31"/>
          <p:cNvSpPr txBox="1"/>
          <p:nvPr/>
        </p:nvSpPr>
        <p:spPr>
          <a:xfrm>
            <a:off x="4783455" y="2777490"/>
            <a:ext cx="2923540" cy="258445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</a:ln>
        </p:spPr>
        <p:txBody>
          <a:bodyPr wrap="square" anchor="ctr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800" dirty="0"/>
              <a:t>管理对象多</a:t>
            </a:r>
            <a:r>
              <a:rPr lang="zh-CN" altLang="en-US" sz="1800" dirty="0"/>
              <a:t>复杂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访客管理管理</a:t>
            </a:r>
            <a:r>
              <a:rPr lang="zh-CN" altLang="en-US" sz="1800" dirty="0"/>
              <a:t>不便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突发事件响应速度</a:t>
            </a:r>
            <a:r>
              <a:rPr lang="zh-CN" altLang="en-US" sz="1800" dirty="0"/>
              <a:t>慢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系统处理能力</a:t>
            </a:r>
            <a:r>
              <a:rPr lang="zh-CN" altLang="en-US" sz="1800" dirty="0"/>
              <a:t>差</a:t>
            </a:r>
            <a:endParaRPr lang="zh-CN" altLang="en-US" sz="1800" dirty="0"/>
          </a:p>
          <a:p>
            <a:pPr algn="ctr"/>
            <a:endParaRPr lang="zh-CN" altLang="en-US" sz="1800" dirty="0"/>
          </a:p>
          <a:p>
            <a:pPr algn="ctr"/>
            <a:r>
              <a:rPr lang="zh-CN" altLang="en-US" sz="1800" dirty="0"/>
              <a:t>人员出入</a:t>
            </a:r>
            <a:r>
              <a:rPr lang="zh-CN" altLang="en-US" sz="1800" dirty="0"/>
              <a:t>频繁</a:t>
            </a:r>
            <a:endParaRPr lang="zh-CN" altLang="en-US" sz="1800" dirty="0"/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1503902" y="1597127"/>
            <a:ext cx="2785203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</a:t>
            </a: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22"/>
          <p:cNvSpPr/>
          <p:nvPr/>
        </p:nvSpPr>
        <p:spPr>
          <a:xfrm>
            <a:off x="5204110" y="275"/>
            <a:ext cx="208280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en-US" altLang="zh-CN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方案背景</a:t>
            </a:r>
            <a:endParaRPr lang="zh-CN" altLang="en-US" sz="2800" b="1" spc="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234745" y="736272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22"/>
          <p:cNvSpPr/>
          <p:nvPr/>
        </p:nvSpPr>
        <p:spPr>
          <a:xfrm>
            <a:off x="337470" y="706395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/>
            <a:r>
              <a:rPr lang="zh-CN" altLang="en-US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zh-CN" altLang="en-US" sz="2800" b="1" spc="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</a:t>
            </a:r>
            <a:endParaRPr lang="zh-CN" altLang="en-US" sz="2800" b="1" spc="2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8" grpId="0" bldLvl="0" animBg="1"/>
      <p:bldP spid="26" grpId="0" bldLvl="0" animBg="1"/>
      <p:bldP spid="29" grpId="0" bldLvl="0" animBg="1"/>
      <p:bldP spid="32" grpId="0" bldLvl="0" animBg="1"/>
      <p:bldP spid="36" grpId="0" bldLvl="0" animBg="1"/>
      <p:bldP spid="20" grpId="0"/>
      <p:bldP spid="22" grpId="0" bldLvl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>
          <a:xfrm>
            <a:off x="1012717" y="1170470"/>
            <a:ext cx="2489200" cy="2449195"/>
            <a:chOff x="306618" y="2732024"/>
            <a:chExt cx="2159777" cy="2533315"/>
          </a:xfrm>
        </p:grpSpPr>
        <p:sp>
          <p:nvSpPr>
            <p:cNvPr id="12" name="矩形 11"/>
            <p:cNvSpPr/>
            <p:nvPr/>
          </p:nvSpPr>
          <p:spPr>
            <a:xfrm>
              <a:off x="855829" y="2955972"/>
              <a:ext cx="1290236" cy="380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品牌溢价</a:t>
              </a:r>
              <a:endPara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4093" y="3324271"/>
              <a:ext cx="2000969" cy="1367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运用高效、优质、安全的技术手段，打造安全、温馨、舒适、便捷的现代智能社区，提升了社区质量和价值。</a:t>
              </a:r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 bwMode="auto">
            <a:xfrm>
              <a:off x="306618" y="2732024"/>
              <a:ext cx="2159777" cy="2533315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27"/>
          <p:cNvGrpSpPr/>
          <p:nvPr/>
        </p:nvGrpSpPr>
        <p:grpSpPr>
          <a:xfrm>
            <a:off x="4781124" y="1170470"/>
            <a:ext cx="2479040" cy="2449195"/>
            <a:chOff x="2555860" y="2808908"/>
            <a:chExt cx="2000970" cy="2540503"/>
          </a:xfrm>
        </p:grpSpPr>
        <p:sp>
          <p:nvSpPr>
            <p:cNvPr id="13" name="TextBox 12"/>
            <p:cNvSpPr txBox="1"/>
            <p:nvPr/>
          </p:nvSpPr>
          <p:spPr>
            <a:xfrm>
              <a:off x="3009125" y="2979327"/>
              <a:ext cx="1200280" cy="382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成本缩减</a:t>
              </a:r>
              <a:endPara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圆角矩形 32"/>
            <p:cNvSpPr/>
            <p:nvPr/>
          </p:nvSpPr>
          <p:spPr bwMode="auto">
            <a:xfrm>
              <a:off x="2555860" y="2808908"/>
              <a:ext cx="2000970" cy="2540503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28"/>
          <p:cNvGrpSpPr/>
          <p:nvPr/>
        </p:nvGrpSpPr>
        <p:grpSpPr>
          <a:xfrm>
            <a:off x="8280927" y="1179995"/>
            <a:ext cx="2477770" cy="2449195"/>
            <a:chOff x="4644457" y="2789106"/>
            <a:chExt cx="2000970" cy="2560305"/>
          </a:xfrm>
        </p:grpSpPr>
        <p:sp>
          <p:nvSpPr>
            <p:cNvPr id="14" name="TextBox 13"/>
            <p:cNvSpPr txBox="1"/>
            <p:nvPr/>
          </p:nvSpPr>
          <p:spPr>
            <a:xfrm>
              <a:off x="5113535" y="2906421"/>
              <a:ext cx="1200772" cy="385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高效管理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 bwMode="auto">
            <a:xfrm>
              <a:off x="4644457" y="2789106"/>
              <a:ext cx="2000970" cy="2560305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9"/>
          <p:cNvGrpSpPr/>
          <p:nvPr/>
        </p:nvGrpSpPr>
        <p:grpSpPr>
          <a:xfrm>
            <a:off x="8353073" y="3897812"/>
            <a:ext cx="2488565" cy="2449195"/>
            <a:chOff x="6732149" y="2728504"/>
            <a:chExt cx="2160151" cy="2620907"/>
          </a:xfrm>
        </p:grpSpPr>
        <p:sp>
          <p:nvSpPr>
            <p:cNvPr id="15" name="TextBox 14"/>
            <p:cNvSpPr txBox="1"/>
            <p:nvPr/>
          </p:nvSpPr>
          <p:spPr>
            <a:xfrm>
              <a:off x="7174212" y="2753647"/>
              <a:ext cx="1382960" cy="39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数据统一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68151" y="4774975"/>
              <a:ext cx="2088145" cy="29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圆角矩形 34"/>
            <p:cNvSpPr/>
            <p:nvPr/>
          </p:nvSpPr>
          <p:spPr bwMode="auto">
            <a:xfrm>
              <a:off x="6732149" y="2728504"/>
              <a:ext cx="2160151" cy="2620907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2"/>
          <p:cNvSpPr/>
          <p:nvPr/>
        </p:nvSpPr>
        <p:spPr>
          <a:xfrm>
            <a:off x="287305" y="214270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方案优势</a:t>
            </a:r>
            <a:endParaRPr lang="zh-CN" altLang="en-US" sz="2800" b="1" spc="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6"/>
          <p:cNvGrpSpPr/>
          <p:nvPr/>
        </p:nvGrpSpPr>
        <p:grpSpPr>
          <a:xfrm>
            <a:off x="990963" y="3921307"/>
            <a:ext cx="2489200" cy="2449195"/>
            <a:chOff x="252073" y="2816096"/>
            <a:chExt cx="2159777" cy="2533315"/>
          </a:xfrm>
        </p:grpSpPr>
        <p:sp>
          <p:nvSpPr>
            <p:cNvPr id="30" name="矩形 29"/>
            <p:cNvSpPr/>
            <p:nvPr/>
          </p:nvSpPr>
          <p:spPr>
            <a:xfrm>
              <a:off x="801835" y="2950068"/>
              <a:ext cx="1290236" cy="3809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运营增值</a:t>
              </a:r>
              <a:endPara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 bwMode="auto">
            <a:xfrm>
              <a:off x="252073" y="2816096"/>
              <a:ext cx="2159777" cy="2533315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27"/>
          <p:cNvGrpSpPr/>
          <p:nvPr/>
        </p:nvGrpSpPr>
        <p:grpSpPr>
          <a:xfrm>
            <a:off x="4826209" y="3949882"/>
            <a:ext cx="2479040" cy="2449195"/>
            <a:chOff x="2555860" y="2808908"/>
            <a:chExt cx="2000970" cy="2540503"/>
          </a:xfrm>
        </p:grpSpPr>
        <p:sp>
          <p:nvSpPr>
            <p:cNvPr id="38" name="TextBox 12"/>
            <p:cNvSpPr txBox="1"/>
            <p:nvPr/>
          </p:nvSpPr>
          <p:spPr>
            <a:xfrm>
              <a:off x="3020401" y="2930484"/>
              <a:ext cx="1200280" cy="349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圆角矩形 40"/>
            <p:cNvSpPr/>
            <p:nvPr/>
          </p:nvSpPr>
          <p:spPr bwMode="auto">
            <a:xfrm>
              <a:off x="2555860" y="2808908"/>
              <a:ext cx="2000970" cy="2540503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矩形 21"/>
          <p:cNvSpPr/>
          <p:nvPr/>
        </p:nvSpPr>
        <p:spPr>
          <a:xfrm>
            <a:off x="2234745" y="218747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4884704" y="1752576"/>
            <a:ext cx="23061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统一管理平台，接口，设备管理，数据管理，物业管理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标准化，大大降低建设及维护成本。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8394984" y="1703046"/>
            <a:ext cx="23061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管理平台采用集约化设计，降低培训，管理难度，实现智能物业，提高效率，提升业主满意度，业主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物业良性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互动。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1104549" y="4460851"/>
            <a:ext cx="23061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增值服务系统能够为业主提供便捷，舒适的生活服务。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42890" y="4050665"/>
            <a:ext cx="1848485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安全便捷通行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 flipH="1">
            <a:off x="4961255" y="4460875"/>
            <a:ext cx="21228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智慧访客访问，业主通行，车辆管理，无人值守下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大大增加了社区安全，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大大降低用人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成本。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11540" y="4328795"/>
            <a:ext cx="224726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各子系统设备，统一数据库，实现系统数据统一管理，统一分析，减少社区安全隐患，挖掘数据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价值。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12628" y="992290"/>
            <a:ext cx="10856595" cy="427545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社区解决方案从业主、物业、开发商为出发点，通过智能技术全面提升业主生活体验与生活品质，致力于为小区住户提供安全、舒适、便捷、关爱、幸福的体验式社区生活，提升物业管理效率，助力物业运营增值，为开发商及物业创造更大的价值。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方案集物联网、大数据、智能算法等多种技术，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通道通行、门禁对讲、访客预约、车辆通行、巡更管理、视频监控、运营管理，物业管理等功能为一体，是一个综合服务平台，打造智慧社区一体化的社区环境。优化管理模式，减少社区安全隐患，让用户更好的体会智慧社区的“智慧生活”。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22"/>
          <p:cNvSpPr/>
          <p:nvPr/>
        </p:nvSpPr>
        <p:spPr>
          <a:xfrm>
            <a:off x="220630" y="737510"/>
            <a:ext cx="1723549" cy="5232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平台方案</a:t>
            </a:r>
            <a:endParaRPr lang="zh-CN" altLang="en-US" sz="2800" b="1" spc="2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1"/>
          <p:cNvSpPr/>
          <p:nvPr/>
        </p:nvSpPr>
        <p:spPr>
          <a:xfrm>
            <a:off x="2234745" y="737542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22"/>
          <p:cNvSpPr/>
          <p:nvPr/>
        </p:nvSpPr>
        <p:spPr>
          <a:xfrm>
            <a:off x="4618640" y="275"/>
            <a:ext cx="284480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 algn="l"/>
            <a:r>
              <a:rPr lang="en-US" altLang="zh-CN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智慧社区方案</a:t>
            </a:r>
            <a:endParaRPr lang="zh-CN" altLang="en-US" sz="2800" b="1" spc="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9" grpId="0" bldLvl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9" y="-200053"/>
            <a:ext cx="24628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rgbClr val="000000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9630" y="1499870"/>
            <a:ext cx="10549890" cy="4728845"/>
            <a:chOff x="1003653" y="1943715"/>
            <a:chExt cx="10549895" cy="4729131"/>
          </a:xfrm>
        </p:grpSpPr>
        <p:sp>
          <p:nvSpPr>
            <p:cNvPr id="26" name="圆角矩形 25"/>
            <p:cNvSpPr/>
            <p:nvPr/>
          </p:nvSpPr>
          <p:spPr>
            <a:xfrm>
              <a:off x="4295862" y="1943715"/>
              <a:ext cx="3384376" cy="648072"/>
            </a:xfrm>
            <a:prstGeom prst="roundRect">
              <a:avLst>
                <a:gd name="adj" fmla="val 25091"/>
              </a:avLst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latin typeface="黑体" panose="02010609060101010101" charset="-122"/>
                  <a:ea typeface="黑体" panose="02010609060101010101" charset="-122"/>
                </a:rPr>
                <a:t>智慧</a:t>
              </a:r>
              <a:r>
                <a:rPr lang="zh-CN" altLang="en-US" sz="1600" b="1" dirty="0" smtClean="0">
                  <a:latin typeface="黑体" panose="02010609060101010101" charset="-122"/>
                  <a:ea typeface="黑体" panose="02010609060101010101" charset="-122"/>
                </a:rPr>
                <a:t>社区管理系统</a:t>
              </a:r>
              <a:endParaRPr lang="zh-CN" altLang="en-US" sz="16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006318" y="2767360"/>
              <a:ext cx="8749034" cy="3175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6023965" y="2432695"/>
              <a:ext cx="5080" cy="33784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2006085" y="2767202"/>
              <a:ext cx="0" cy="257184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圆角矩形 33"/>
            <p:cNvSpPr/>
            <p:nvPr/>
          </p:nvSpPr>
          <p:spPr>
            <a:xfrm>
              <a:off x="1268459" y="3053395"/>
              <a:ext cx="1447902" cy="648072"/>
            </a:xfrm>
            <a:prstGeom prst="roundRect">
              <a:avLst>
                <a:gd name="adj" fmla="val 25091"/>
              </a:avLst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latin typeface="黑体" panose="02010609060101010101" charset="-122"/>
                  <a:ea typeface="黑体" panose="02010609060101010101" charset="-122"/>
                </a:rPr>
                <a:t>通</a:t>
              </a:r>
              <a:r>
                <a:rPr lang="zh-CN" altLang="en-US" sz="1600" b="1" dirty="0" smtClean="0">
                  <a:latin typeface="黑体" panose="02010609060101010101" charset="-122"/>
                  <a:ea typeface="黑体" panose="02010609060101010101" charset="-122"/>
                </a:rPr>
                <a:t>行管理</a:t>
              </a:r>
              <a:endParaRPr lang="zh-CN" altLang="en-US" sz="16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5355314" y="3027772"/>
              <a:ext cx="1447902" cy="648072"/>
            </a:xfrm>
            <a:prstGeom prst="roundRect">
              <a:avLst>
                <a:gd name="adj" fmla="val 25091"/>
              </a:avLst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latin typeface="黑体" panose="02010609060101010101" charset="-122"/>
                  <a:ea typeface="黑体" panose="02010609060101010101" charset="-122"/>
                </a:rPr>
                <a:t>设备管理</a:t>
              </a:r>
              <a:endParaRPr lang="zh-CN" altLang="en-US" sz="16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3944070" y="2783078"/>
              <a:ext cx="0" cy="257184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圆角矩形 37"/>
            <p:cNvSpPr/>
            <p:nvPr/>
          </p:nvSpPr>
          <p:spPr>
            <a:xfrm>
              <a:off x="3220119" y="3040694"/>
              <a:ext cx="1447902" cy="648072"/>
            </a:xfrm>
            <a:prstGeom prst="roundRect">
              <a:avLst>
                <a:gd name="adj" fmla="val 25091"/>
              </a:avLst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latin typeface="黑体" panose="02010609060101010101" charset="-122"/>
                  <a:ea typeface="黑体" panose="02010609060101010101" charset="-122"/>
                </a:rPr>
                <a:t>安全管理</a:t>
              </a:r>
              <a:endParaRPr lang="zh-CN" altLang="en-US" sz="16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8518742" y="2767202"/>
              <a:ext cx="0" cy="257184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10743676" y="2770377"/>
              <a:ext cx="0" cy="257184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圆角矩形 40"/>
            <p:cNvSpPr/>
            <p:nvPr/>
          </p:nvSpPr>
          <p:spPr>
            <a:xfrm>
              <a:off x="3121570" y="4199596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监控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系统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944644" y="3680935"/>
              <a:ext cx="0" cy="288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373600" y="3969658"/>
              <a:ext cx="1150620" cy="1397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373407" y="3976611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圆角矩形 44"/>
            <p:cNvSpPr/>
            <p:nvPr/>
          </p:nvSpPr>
          <p:spPr>
            <a:xfrm>
              <a:off x="3692554" y="4199597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智能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水电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2211780" y="4209511"/>
              <a:ext cx="504056" cy="2463020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车辆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通行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943756" y="3976611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245436" y="3960514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圆角矩形 50"/>
            <p:cNvSpPr/>
            <p:nvPr/>
          </p:nvSpPr>
          <p:spPr>
            <a:xfrm>
              <a:off x="1003653" y="4176514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访客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管理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1859035" y="3950964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圆角矩形 53"/>
            <p:cNvSpPr/>
            <p:nvPr/>
          </p:nvSpPr>
          <p:spPr>
            <a:xfrm>
              <a:off x="1607064" y="4180936"/>
              <a:ext cx="504056" cy="2448296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业主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通行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011813" y="3672458"/>
              <a:ext cx="0" cy="288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245588" y="3960597"/>
              <a:ext cx="1211581" cy="381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圆角矩形 57"/>
            <p:cNvSpPr/>
            <p:nvPr/>
          </p:nvSpPr>
          <p:spPr>
            <a:xfrm>
              <a:off x="5735548" y="4194929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门禁系统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设备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6024081" y="3672458"/>
              <a:ext cx="0" cy="288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flipV="1">
              <a:off x="5355435" y="3959498"/>
              <a:ext cx="1762125" cy="381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6024090" y="3965213"/>
              <a:ext cx="0" cy="22987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圆角矩形 61"/>
            <p:cNvSpPr/>
            <p:nvPr/>
          </p:nvSpPr>
          <p:spPr>
            <a:xfrm>
              <a:off x="6298976" y="4199375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智能水电系统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设备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10743676" y="3672458"/>
              <a:ext cx="0" cy="288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10437548" y="3950965"/>
              <a:ext cx="1116000" cy="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9629576" y="3989089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圆角矩形 70"/>
            <p:cNvSpPr/>
            <p:nvPr/>
          </p:nvSpPr>
          <p:spPr>
            <a:xfrm>
              <a:off x="10743036" y="4205090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数据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查询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10437606" y="3964959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11027640" y="3960490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2463936" y="3983351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圆角矩形 74"/>
            <p:cNvSpPr/>
            <p:nvPr/>
          </p:nvSpPr>
          <p:spPr>
            <a:xfrm>
              <a:off x="7679856" y="3027993"/>
              <a:ext cx="1447902" cy="648072"/>
            </a:xfrm>
            <a:prstGeom prst="roundRect">
              <a:avLst>
                <a:gd name="adj" fmla="val 25091"/>
              </a:avLst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>
                  <a:latin typeface="黑体" panose="02010609060101010101" charset="-122"/>
                  <a:ea typeface="黑体" panose="02010609060101010101" charset="-122"/>
                </a:rPr>
                <a:t>物业</a:t>
              </a:r>
              <a:r>
                <a:rPr lang="zh-CN" altLang="en-US" sz="1600" b="1">
                  <a:latin typeface="黑体" panose="02010609060101010101" charset="-122"/>
                  <a:ea typeface="黑体" panose="02010609060101010101" charset="-122"/>
                </a:rPr>
                <a:t>管理</a:t>
              </a:r>
              <a:endParaRPr lang="zh-CN" altLang="en-US" sz="1600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8208796" y="4224550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报修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系统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8775613" y="4224574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信息发布</a:t>
              </a:r>
              <a:r>
                <a:rPr lang="zh-CN" altLang="en-US" sz="1400" kern="1500" spc="600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系统</a:t>
              </a:r>
              <a:endPara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7932457" y="3989499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圆角矩形 78"/>
            <p:cNvSpPr/>
            <p:nvPr/>
          </p:nvSpPr>
          <p:spPr>
            <a:xfrm>
              <a:off x="7623207" y="4211874"/>
              <a:ext cx="504056" cy="2448272"/>
            </a:xfrm>
            <a:prstGeom prst="roundRect">
              <a:avLst/>
            </a:prstGeom>
            <a:noFill/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1400" kern="1500" spc="60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物业缴费</a:t>
              </a:r>
              <a:r>
                <a:rPr lang="zh-CN" altLang="en-US" sz="1400" kern="1500" spc="60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系统</a:t>
              </a:r>
              <a:endParaRPr lang="zh-CN" altLang="en-US" sz="1400" kern="1500" spc="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cxnSp>
          <p:nvCxnSpPr>
            <p:cNvPr id="80" name="直接连接符 79"/>
            <p:cNvCxnSpPr/>
            <p:nvPr/>
          </p:nvCxnSpPr>
          <p:spPr>
            <a:xfrm>
              <a:off x="8519316" y="3989499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9094745" y="3995850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7932265" y="3989343"/>
              <a:ext cx="1697355" cy="635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6023918" y="2767202"/>
              <a:ext cx="0" cy="257184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8519316" y="3674797"/>
              <a:ext cx="0" cy="288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4519686" y="3993733"/>
              <a:ext cx="0" cy="216000"/>
            </a:xfrm>
            <a:prstGeom prst="line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矩形 22"/>
          <p:cNvSpPr/>
          <p:nvPr/>
        </p:nvSpPr>
        <p:spPr>
          <a:xfrm>
            <a:off x="287305" y="214270"/>
            <a:ext cx="2492990" cy="5232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系统功能架构</a:t>
            </a:r>
            <a:endParaRPr lang="zh-CN" altLang="en-US" sz="2800" b="1" spc="2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21"/>
          <p:cNvSpPr/>
          <p:nvPr/>
        </p:nvSpPr>
        <p:spPr>
          <a:xfrm>
            <a:off x="2964815" y="213995"/>
            <a:ext cx="9227185" cy="461645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122803" y="3753331"/>
            <a:ext cx="504056" cy="2448272"/>
          </a:xfrm>
          <a:prstGeom prst="round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电子</a:t>
            </a:r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巡更</a:t>
            </a:r>
            <a:endParaRPr lang="zh-CN" altLang="en-US" sz="1400" kern="1500" spc="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977513" y="3736186"/>
            <a:ext cx="504056" cy="2448272"/>
          </a:xfrm>
          <a:prstGeom prst="round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停车系统</a:t>
            </a:r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设备</a:t>
            </a:r>
            <a:endParaRPr lang="zh-CN" altLang="en-US" sz="1400" kern="1500" spc="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720588" y="3755236"/>
            <a:ext cx="504056" cy="2448272"/>
          </a:xfrm>
          <a:prstGeom prst="round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对接系统</a:t>
            </a:r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设备</a:t>
            </a:r>
            <a:endParaRPr lang="zh-CN" altLang="en-US" sz="1400" kern="1500" spc="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>
            <a:off x="5229860" y="3507105"/>
            <a:ext cx="0" cy="22987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6406515" y="3502025"/>
            <a:ext cx="0" cy="22987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6972935" y="3506470"/>
            <a:ext cx="0" cy="22987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圆角矩形 119"/>
          <p:cNvSpPr/>
          <p:nvPr/>
        </p:nvSpPr>
        <p:spPr>
          <a:xfrm>
            <a:off x="9232831" y="3767936"/>
            <a:ext cx="504056" cy="2448272"/>
          </a:xfrm>
          <a:prstGeom prst="round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增值服务</a:t>
            </a:r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系统</a:t>
            </a:r>
            <a:endParaRPr lang="zh-CN" altLang="en-US" sz="1400" kern="1500" spc="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1" name="圆角矩形 120"/>
          <p:cNvSpPr/>
          <p:nvPr/>
        </p:nvSpPr>
        <p:spPr>
          <a:xfrm>
            <a:off x="9894256" y="2571792"/>
            <a:ext cx="1447902" cy="648072"/>
          </a:xfrm>
          <a:prstGeom prst="roundRect">
            <a:avLst>
              <a:gd name="adj" fmla="val 25091"/>
            </a:avLst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 b="1">
                <a:latin typeface="黑体" panose="02010609060101010101" charset="-122"/>
                <a:ea typeface="黑体" panose="02010609060101010101" charset="-122"/>
              </a:rPr>
              <a:t>数据管理</a:t>
            </a:r>
            <a:endParaRPr lang="zh-CN" altLang="en-US" sz="16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3" name="圆角矩形 122"/>
          <p:cNvSpPr/>
          <p:nvPr/>
        </p:nvSpPr>
        <p:spPr>
          <a:xfrm>
            <a:off x="11175931" y="3746981"/>
            <a:ext cx="504056" cy="2448272"/>
          </a:xfrm>
          <a:prstGeom prst="round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财务分析与</a:t>
            </a:r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统计</a:t>
            </a:r>
            <a:endParaRPr lang="zh-CN" altLang="en-US" sz="1400" kern="1500" spc="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4" name="圆角矩形 123"/>
          <p:cNvSpPr/>
          <p:nvPr/>
        </p:nvSpPr>
        <p:spPr>
          <a:xfrm>
            <a:off x="9974511" y="3768571"/>
            <a:ext cx="504056" cy="2448272"/>
          </a:xfrm>
          <a:prstGeom prst="round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p>
            <a:pPr algn="ctr"/>
            <a:r>
              <a:rPr lang="zh-CN" altLang="en-US" sz="1400" kern="1500" spc="6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安全分析</a:t>
            </a:r>
            <a:endParaRPr lang="zh-CN" altLang="en-US" sz="1400" kern="1500" spc="6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25" name="直接连接符 124"/>
          <p:cNvCxnSpPr/>
          <p:nvPr/>
        </p:nvCxnSpPr>
        <p:spPr>
          <a:xfrm>
            <a:off x="11399392" y="3508903"/>
            <a:ext cx="0" cy="215987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8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2"/>
          <p:cNvSpPr/>
          <p:nvPr/>
        </p:nvSpPr>
        <p:spPr>
          <a:xfrm>
            <a:off x="287305" y="214270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人员通行</a:t>
            </a:r>
            <a:endParaRPr lang="zh-CN" altLang="en-US" sz="2800" b="1" spc="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16"/>
          <p:cNvSpPr/>
          <p:nvPr/>
        </p:nvSpPr>
        <p:spPr>
          <a:xfrm>
            <a:off x="3658260" y="247322"/>
            <a:ext cx="311440" cy="461645"/>
          </a:xfrm>
          <a:custGeom>
            <a:avLst/>
            <a:gdLst>
              <a:gd name="connsiteX0" fmla="*/ 0 w 69422"/>
              <a:gd name="connsiteY0" fmla="*/ 0 h 461644"/>
              <a:gd name="connsiteX1" fmla="*/ 69422 w 69422"/>
              <a:gd name="connsiteY1" fmla="*/ 0 h 461644"/>
              <a:gd name="connsiteX2" fmla="*/ 69422 w 69422"/>
              <a:gd name="connsiteY2" fmla="*/ 461644 h 461644"/>
              <a:gd name="connsiteX3" fmla="*/ 0 w 69422"/>
              <a:gd name="connsiteY3" fmla="*/ 461644 h 461644"/>
              <a:gd name="connsiteX4" fmla="*/ 0 w 69422"/>
              <a:gd name="connsiteY4" fmla="*/ 0 h 461644"/>
              <a:gd name="connsiteX0-1" fmla="*/ 0 w 294772"/>
              <a:gd name="connsiteY0-2" fmla="*/ 0 h 461644"/>
              <a:gd name="connsiteX1-3" fmla="*/ 294772 w 294772"/>
              <a:gd name="connsiteY1-4" fmla="*/ 17335 h 461644"/>
              <a:gd name="connsiteX2-5" fmla="*/ 69422 w 294772"/>
              <a:gd name="connsiteY2-6" fmla="*/ 461644 h 461644"/>
              <a:gd name="connsiteX3-7" fmla="*/ 0 w 294772"/>
              <a:gd name="connsiteY3-8" fmla="*/ 461644 h 461644"/>
              <a:gd name="connsiteX4-9" fmla="*/ 0 w 294772"/>
              <a:gd name="connsiteY4-10" fmla="*/ 0 h 461644"/>
              <a:gd name="connsiteX0-11" fmla="*/ 221016 w 294772"/>
              <a:gd name="connsiteY0-12" fmla="*/ 0 h 444309"/>
              <a:gd name="connsiteX1-13" fmla="*/ 294772 w 294772"/>
              <a:gd name="connsiteY1-14" fmla="*/ 0 h 444309"/>
              <a:gd name="connsiteX2-15" fmla="*/ 69422 w 294772"/>
              <a:gd name="connsiteY2-16" fmla="*/ 444309 h 444309"/>
              <a:gd name="connsiteX3-17" fmla="*/ 0 w 294772"/>
              <a:gd name="connsiteY3-18" fmla="*/ 444309 h 444309"/>
              <a:gd name="connsiteX4-19" fmla="*/ 221016 w 294772"/>
              <a:gd name="connsiteY4-20" fmla="*/ 0 h 444309"/>
              <a:gd name="connsiteX0-21" fmla="*/ 221016 w 311440"/>
              <a:gd name="connsiteY0-22" fmla="*/ 0 h 444309"/>
              <a:gd name="connsiteX1-23" fmla="*/ 311440 w 311440"/>
              <a:gd name="connsiteY1-24" fmla="*/ 2292 h 444309"/>
              <a:gd name="connsiteX2-25" fmla="*/ 69422 w 311440"/>
              <a:gd name="connsiteY2-26" fmla="*/ 444309 h 444309"/>
              <a:gd name="connsiteX3-27" fmla="*/ 0 w 311440"/>
              <a:gd name="connsiteY3-28" fmla="*/ 444309 h 444309"/>
              <a:gd name="connsiteX4-29" fmla="*/ 221016 w 311440"/>
              <a:gd name="connsiteY4-30" fmla="*/ 0 h 444309"/>
              <a:gd name="connsiteX0-31" fmla="*/ 242448 w 311440"/>
              <a:gd name="connsiteY0-32" fmla="*/ 0 h 444309"/>
              <a:gd name="connsiteX1-33" fmla="*/ 311440 w 311440"/>
              <a:gd name="connsiteY1-34" fmla="*/ 2292 h 444309"/>
              <a:gd name="connsiteX2-35" fmla="*/ 69422 w 311440"/>
              <a:gd name="connsiteY2-36" fmla="*/ 444309 h 444309"/>
              <a:gd name="connsiteX3-37" fmla="*/ 0 w 311440"/>
              <a:gd name="connsiteY3-38" fmla="*/ 444309 h 444309"/>
              <a:gd name="connsiteX4-39" fmla="*/ 242448 w 311440"/>
              <a:gd name="connsiteY4-40" fmla="*/ 0 h 4443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1440" h="444309">
                <a:moveTo>
                  <a:pt x="242448" y="0"/>
                </a:moveTo>
                <a:lnTo>
                  <a:pt x="311440" y="2292"/>
                </a:lnTo>
                <a:lnTo>
                  <a:pt x="69422" y="444309"/>
                </a:lnTo>
                <a:lnTo>
                  <a:pt x="0" y="444309"/>
                </a:lnTo>
                <a:lnTo>
                  <a:pt x="242448" y="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21"/>
          <p:cNvSpPr/>
          <p:nvPr/>
        </p:nvSpPr>
        <p:spPr>
          <a:xfrm>
            <a:off x="2234388" y="247322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内容占位符 2"/>
          <p:cNvSpPr txBox="1"/>
          <p:nvPr/>
        </p:nvSpPr>
        <p:spPr>
          <a:xfrm>
            <a:off x="868680" y="640715"/>
            <a:ext cx="9686925" cy="1443990"/>
          </a:xfrm>
          <a:prstGeom prst="rect">
            <a:avLst/>
          </a:prstGeom>
          <a:ln w="12700">
            <a:noFill/>
          </a:ln>
        </p:spPr>
        <p:txBody>
          <a:bodyPr lIns="84134" tIns="42067" rIns="84134" bIns="4206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en-US" altLang="zh-CN" sz="1800" dirty="0">
                <a:solidFill>
                  <a:prstClr val="black"/>
                </a:solidFill>
              </a:rPr>
              <a:t>1 </a:t>
            </a:r>
            <a:r>
              <a:rPr lang="zh-CN" altLang="en-US" sz="1800" dirty="0">
                <a:solidFill>
                  <a:prstClr val="black"/>
                </a:solidFill>
              </a:rPr>
              <a:t>访客通过微信公众号，自助访客机，</a:t>
            </a:r>
            <a:r>
              <a:rPr lang="zh-CN" altLang="en-US" sz="1800" dirty="0">
                <a:solidFill>
                  <a:prstClr val="black"/>
                </a:solidFill>
                <a:sym typeface="+mn-ea"/>
              </a:rPr>
              <a:t>业主授权，</a:t>
            </a:r>
            <a:r>
              <a:rPr lang="zh-CN" altLang="en-US" sz="1800" dirty="0">
                <a:solidFill>
                  <a:prstClr val="black"/>
                </a:solidFill>
              </a:rPr>
              <a:t>二维码，身份证，人脸等验证通行。</a:t>
            </a:r>
            <a:endParaRPr lang="zh-CN" altLang="en-US" sz="1800" dirty="0">
              <a:solidFill>
                <a:prstClr val="black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altLang="zh-CN" sz="1800" dirty="0">
                <a:solidFill>
                  <a:prstClr val="black"/>
                </a:solidFill>
              </a:rPr>
              <a:t>2 </a:t>
            </a:r>
            <a:r>
              <a:rPr lang="zh-CN" altLang="en-US" sz="1800" dirty="0">
                <a:solidFill>
                  <a:prstClr val="black"/>
                </a:solidFill>
              </a:rPr>
              <a:t>业主通过微信公众号实现远程开关门，人脸，二维码，刷卡等验证通行，人脸电梯管理等</a:t>
            </a:r>
            <a:endParaRPr lang="zh-CN" altLang="en-US" sz="1800" dirty="0">
              <a:solidFill>
                <a:prstClr val="black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800" dirty="0">
                <a:solidFill>
                  <a:prstClr val="black"/>
                </a:solidFill>
              </a:rPr>
              <a:t>运用人脸识别技术，云</a:t>
            </a:r>
            <a:r>
              <a:rPr lang="zh-CN" altLang="en-US" sz="1800" dirty="0">
                <a:solidFill>
                  <a:prstClr val="black"/>
                </a:solidFill>
              </a:rPr>
              <a:t>技术，门禁系统等，实现安全可靠便捷</a:t>
            </a:r>
            <a:r>
              <a:rPr lang="zh-CN" altLang="en-US" sz="1800" dirty="0">
                <a:solidFill>
                  <a:prstClr val="black"/>
                </a:solidFill>
              </a:rPr>
              <a:t>快速的人员</a:t>
            </a:r>
            <a:r>
              <a:rPr lang="zh-CN" altLang="en-US" sz="1800" dirty="0">
                <a:solidFill>
                  <a:prstClr val="black"/>
                </a:solidFill>
              </a:rPr>
              <a:t>进出管理</a:t>
            </a:r>
            <a:endParaRPr lang="zh-CN" altLang="en-US" sz="1800" dirty="0">
              <a:solidFill>
                <a:prstClr val="black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056130"/>
            <a:ext cx="9906635" cy="48018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  <p:bldP spid="13" grpId="0" bldLvl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1"/>
          <p:cNvSpPr/>
          <p:nvPr/>
        </p:nvSpPr>
        <p:spPr>
          <a:xfrm>
            <a:off x="2234800" y="244782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22"/>
          <p:cNvSpPr/>
          <p:nvPr/>
        </p:nvSpPr>
        <p:spPr>
          <a:xfrm>
            <a:off x="287305" y="214270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/>
            <a:r>
              <a:rPr lang="zh-CN" altLang="en-US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车辆通行</a:t>
            </a:r>
            <a:endParaRPr lang="zh-CN" altLang="en-US" sz="2800" b="1" spc="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2"/>
          <p:cNvSpPr txBox="1"/>
          <p:nvPr/>
        </p:nvSpPr>
        <p:spPr>
          <a:xfrm>
            <a:off x="840740" y="1134110"/>
            <a:ext cx="9686925" cy="2502535"/>
          </a:xfrm>
          <a:prstGeom prst="rect">
            <a:avLst/>
          </a:prstGeom>
          <a:ln w="12700">
            <a:noFill/>
          </a:ln>
        </p:spPr>
        <p:txBody>
          <a:bodyPr lIns="84134" tIns="42067" rIns="84134" bIns="4206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800" dirty="0">
                <a:solidFill>
                  <a:prstClr val="black"/>
                </a:solidFill>
              </a:rPr>
              <a:t>访客业主通过微信公众号实现提前预约，车辆缴费，办理月卡，车位</a:t>
            </a:r>
            <a:r>
              <a:rPr lang="zh-CN" altLang="en-US" sz="1800" dirty="0">
                <a:solidFill>
                  <a:prstClr val="black"/>
                </a:solidFill>
              </a:rPr>
              <a:t>管理等其他服务</a:t>
            </a:r>
            <a:endParaRPr lang="zh-CN" altLang="en-US" sz="1800" dirty="0">
              <a:solidFill>
                <a:prstClr val="black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800" dirty="0">
                <a:solidFill>
                  <a:prstClr val="black"/>
                </a:solidFill>
              </a:rPr>
              <a:t>基于智慧停车系统。实现不停车出入，提升业主体验，智能化管理，最大化利用车位资源，无人值守系统简化管理，降低</a:t>
            </a:r>
            <a:r>
              <a:rPr lang="zh-CN" altLang="en-US" sz="1800" dirty="0">
                <a:solidFill>
                  <a:prstClr val="black"/>
                </a:solidFill>
              </a:rPr>
              <a:t>成本。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4145" y="2479675"/>
            <a:ext cx="9006840" cy="43783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780" y="2940050"/>
            <a:ext cx="286385" cy="3138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1"/>
          <p:cNvSpPr/>
          <p:nvPr/>
        </p:nvSpPr>
        <p:spPr>
          <a:xfrm>
            <a:off x="2234800" y="274627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22"/>
          <p:cNvSpPr/>
          <p:nvPr/>
        </p:nvSpPr>
        <p:spPr>
          <a:xfrm>
            <a:off x="336200" y="214270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/>
            <a:r>
              <a:rPr lang="zh-CN" altLang="en-US" sz="2800" b="1" spc="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安全管理</a:t>
            </a:r>
            <a:endParaRPr lang="zh-CN" altLang="en-US" sz="2800" b="1" spc="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2"/>
          <p:cNvSpPr txBox="1"/>
          <p:nvPr/>
        </p:nvSpPr>
        <p:spPr>
          <a:xfrm>
            <a:off x="867410" y="1134745"/>
            <a:ext cx="9578340" cy="2502535"/>
          </a:xfrm>
          <a:prstGeom prst="rect">
            <a:avLst/>
          </a:prstGeom>
          <a:ln w="12700">
            <a:noFill/>
          </a:ln>
        </p:spPr>
        <p:txBody>
          <a:bodyPr lIns="84134" tIns="42067" rIns="84134" bIns="4206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800" dirty="0">
                <a:solidFill>
                  <a:prstClr val="black"/>
                </a:solidFill>
              </a:rPr>
              <a:t>业主可通过微信公众号查看相关视频，提高社区安全管理</a:t>
            </a:r>
            <a:r>
              <a:rPr lang="zh-CN" altLang="en-US" sz="1800" dirty="0">
                <a:solidFill>
                  <a:prstClr val="black"/>
                </a:solidFill>
              </a:rPr>
              <a:t>水平。</a:t>
            </a:r>
            <a:endParaRPr lang="zh-CN" altLang="en-US" sz="1800" dirty="0">
              <a:solidFill>
                <a:prstClr val="black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800" dirty="0">
                <a:solidFill>
                  <a:prstClr val="black"/>
                </a:solidFill>
              </a:rPr>
              <a:t>管理平台将视频管理，巡更管理，智能水电等安全系统集成管理，实现高效实时监管。数据统一分析，安全管控，提升社区治安服务</a:t>
            </a:r>
            <a:r>
              <a:rPr lang="zh-CN" altLang="en-US" sz="1800" dirty="0">
                <a:solidFill>
                  <a:prstClr val="black"/>
                </a:solidFill>
              </a:rPr>
              <a:t>水平。</a:t>
            </a:r>
            <a:endParaRPr lang="zh-CN" altLang="en-US" sz="1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9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1"/>
          <p:cNvSpPr/>
          <p:nvPr/>
        </p:nvSpPr>
        <p:spPr>
          <a:xfrm>
            <a:off x="2234800" y="274627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22"/>
          <p:cNvSpPr/>
          <p:nvPr/>
        </p:nvSpPr>
        <p:spPr>
          <a:xfrm>
            <a:off x="287305" y="214270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/>
            <a:r>
              <a:rPr lang="zh-CN" altLang="en-US" sz="2800" b="1" spc="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设备管理</a:t>
            </a:r>
            <a:endParaRPr lang="zh-CN" altLang="en-US" sz="2800" b="1" spc="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2"/>
          <p:cNvSpPr txBox="1"/>
          <p:nvPr/>
        </p:nvSpPr>
        <p:spPr>
          <a:xfrm>
            <a:off x="685800" y="986155"/>
            <a:ext cx="9578340" cy="2502535"/>
          </a:xfrm>
          <a:prstGeom prst="rect">
            <a:avLst/>
          </a:prstGeom>
          <a:ln w="12700">
            <a:noFill/>
          </a:ln>
        </p:spPr>
        <p:txBody>
          <a:bodyPr lIns="84134" tIns="42067" rIns="84134" bIns="4206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800" dirty="0">
                <a:solidFill>
                  <a:prstClr val="black"/>
                </a:solidFill>
              </a:rPr>
              <a:t>管理平台统一管理视频监控设备，门禁系统设备，停车场系统设备，智能水电系统设备，等其他对接设备，统一快速方便管理，可以实时查看设备是否在线，是否正常工作，快速高效查看设备状态，大大降低了维护成本，及时有效</a:t>
            </a:r>
            <a:r>
              <a:rPr lang="zh-CN" altLang="en-US" sz="1800" dirty="0">
                <a:solidFill>
                  <a:prstClr val="black"/>
                </a:solidFill>
              </a:rPr>
              <a:t>的处理设备事故的</a:t>
            </a:r>
            <a:r>
              <a:rPr lang="zh-CN" altLang="en-US" sz="1800" dirty="0">
                <a:solidFill>
                  <a:prstClr val="black"/>
                </a:solidFill>
              </a:rPr>
              <a:t>问题。</a:t>
            </a:r>
            <a:endParaRPr lang="zh-CN" altLang="en-US" sz="1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9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1"/>
          <p:cNvSpPr/>
          <p:nvPr/>
        </p:nvSpPr>
        <p:spPr>
          <a:xfrm>
            <a:off x="2234800" y="274627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22"/>
          <p:cNvSpPr/>
          <p:nvPr/>
        </p:nvSpPr>
        <p:spPr>
          <a:xfrm>
            <a:off x="287305" y="214270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/>
            <a:r>
              <a:rPr lang="zh-CN" altLang="en-US" sz="2800" b="1" spc="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物业管理</a:t>
            </a:r>
            <a:endParaRPr lang="zh-CN" altLang="en-US" sz="2800" b="1" spc="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2"/>
          <p:cNvSpPr txBox="1"/>
          <p:nvPr/>
        </p:nvSpPr>
        <p:spPr>
          <a:xfrm>
            <a:off x="785495" y="926465"/>
            <a:ext cx="9578340" cy="2502535"/>
          </a:xfrm>
          <a:prstGeom prst="rect">
            <a:avLst/>
          </a:prstGeom>
          <a:ln w="12700">
            <a:noFill/>
          </a:ln>
        </p:spPr>
        <p:txBody>
          <a:bodyPr lIns="84134" tIns="42067" rIns="84134" bIns="4206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800" dirty="0">
                <a:solidFill>
                  <a:prstClr val="black"/>
                </a:solidFill>
              </a:rPr>
              <a:t>业主通过微信小程序实现，物业在线缴费，报修设备，增值服务系统，业主与物业的</a:t>
            </a:r>
            <a:r>
              <a:rPr lang="zh-CN" altLang="en-US" sz="1800" dirty="0">
                <a:solidFill>
                  <a:prstClr val="black"/>
                </a:solidFill>
              </a:rPr>
              <a:t>互动衔接纽带，有效的交互。提供方便、快捷、经济的信息通讯服务，打造温馨、舒适、便捷的现代智能社区环境系统。</a:t>
            </a:r>
            <a:endParaRPr lang="zh-CN" altLang="en-US" sz="1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9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2"/>
          <p:cNvSpPr/>
          <p:nvPr/>
        </p:nvSpPr>
        <p:spPr>
          <a:xfrm>
            <a:off x="287305" y="214270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信息发布</a:t>
            </a:r>
            <a:endParaRPr lang="zh-CN" altLang="en-US" sz="2800" b="1" spc="200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6"/>
          <p:cNvSpPr/>
          <p:nvPr/>
        </p:nvSpPr>
        <p:spPr>
          <a:xfrm>
            <a:off x="3086760" y="247322"/>
            <a:ext cx="311440" cy="461645"/>
          </a:xfrm>
          <a:custGeom>
            <a:avLst/>
            <a:gdLst>
              <a:gd name="connsiteX0" fmla="*/ 0 w 69422"/>
              <a:gd name="connsiteY0" fmla="*/ 0 h 461644"/>
              <a:gd name="connsiteX1" fmla="*/ 69422 w 69422"/>
              <a:gd name="connsiteY1" fmla="*/ 0 h 461644"/>
              <a:gd name="connsiteX2" fmla="*/ 69422 w 69422"/>
              <a:gd name="connsiteY2" fmla="*/ 461644 h 461644"/>
              <a:gd name="connsiteX3" fmla="*/ 0 w 69422"/>
              <a:gd name="connsiteY3" fmla="*/ 461644 h 461644"/>
              <a:gd name="connsiteX4" fmla="*/ 0 w 69422"/>
              <a:gd name="connsiteY4" fmla="*/ 0 h 461644"/>
              <a:gd name="connsiteX0-1" fmla="*/ 0 w 294772"/>
              <a:gd name="connsiteY0-2" fmla="*/ 0 h 461644"/>
              <a:gd name="connsiteX1-3" fmla="*/ 294772 w 294772"/>
              <a:gd name="connsiteY1-4" fmla="*/ 17335 h 461644"/>
              <a:gd name="connsiteX2-5" fmla="*/ 69422 w 294772"/>
              <a:gd name="connsiteY2-6" fmla="*/ 461644 h 461644"/>
              <a:gd name="connsiteX3-7" fmla="*/ 0 w 294772"/>
              <a:gd name="connsiteY3-8" fmla="*/ 461644 h 461644"/>
              <a:gd name="connsiteX4-9" fmla="*/ 0 w 294772"/>
              <a:gd name="connsiteY4-10" fmla="*/ 0 h 461644"/>
              <a:gd name="connsiteX0-11" fmla="*/ 221016 w 294772"/>
              <a:gd name="connsiteY0-12" fmla="*/ 0 h 444309"/>
              <a:gd name="connsiteX1-13" fmla="*/ 294772 w 294772"/>
              <a:gd name="connsiteY1-14" fmla="*/ 0 h 444309"/>
              <a:gd name="connsiteX2-15" fmla="*/ 69422 w 294772"/>
              <a:gd name="connsiteY2-16" fmla="*/ 444309 h 444309"/>
              <a:gd name="connsiteX3-17" fmla="*/ 0 w 294772"/>
              <a:gd name="connsiteY3-18" fmla="*/ 444309 h 444309"/>
              <a:gd name="connsiteX4-19" fmla="*/ 221016 w 294772"/>
              <a:gd name="connsiteY4-20" fmla="*/ 0 h 444309"/>
              <a:gd name="connsiteX0-21" fmla="*/ 221016 w 311440"/>
              <a:gd name="connsiteY0-22" fmla="*/ 0 h 444309"/>
              <a:gd name="connsiteX1-23" fmla="*/ 311440 w 311440"/>
              <a:gd name="connsiteY1-24" fmla="*/ 2292 h 444309"/>
              <a:gd name="connsiteX2-25" fmla="*/ 69422 w 311440"/>
              <a:gd name="connsiteY2-26" fmla="*/ 444309 h 444309"/>
              <a:gd name="connsiteX3-27" fmla="*/ 0 w 311440"/>
              <a:gd name="connsiteY3-28" fmla="*/ 444309 h 444309"/>
              <a:gd name="connsiteX4-29" fmla="*/ 221016 w 311440"/>
              <a:gd name="connsiteY4-30" fmla="*/ 0 h 444309"/>
              <a:gd name="connsiteX0-31" fmla="*/ 242448 w 311440"/>
              <a:gd name="connsiteY0-32" fmla="*/ 0 h 444309"/>
              <a:gd name="connsiteX1-33" fmla="*/ 311440 w 311440"/>
              <a:gd name="connsiteY1-34" fmla="*/ 2292 h 444309"/>
              <a:gd name="connsiteX2-35" fmla="*/ 69422 w 311440"/>
              <a:gd name="connsiteY2-36" fmla="*/ 444309 h 444309"/>
              <a:gd name="connsiteX3-37" fmla="*/ 0 w 311440"/>
              <a:gd name="connsiteY3-38" fmla="*/ 444309 h 444309"/>
              <a:gd name="connsiteX4-39" fmla="*/ 242448 w 311440"/>
              <a:gd name="connsiteY4-40" fmla="*/ 0 h 4443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1440" h="444309">
                <a:moveTo>
                  <a:pt x="242448" y="0"/>
                </a:moveTo>
                <a:lnTo>
                  <a:pt x="311440" y="2292"/>
                </a:lnTo>
                <a:lnTo>
                  <a:pt x="69422" y="444309"/>
                </a:lnTo>
                <a:lnTo>
                  <a:pt x="0" y="444309"/>
                </a:lnTo>
                <a:lnTo>
                  <a:pt x="242448" y="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21"/>
          <p:cNvSpPr/>
          <p:nvPr/>
        </p:nvSpPr>
        <p:spPr>
          <a:xfrm>
            <a:off x="2234388" y="244147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50315" y="1075690"/>
            <a:ext cx="10156190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dirty="0">
                <a:solidFill>
                  <a:prstClr val="black"/>
                </a:solidFill>
                <a:sym typeface="+mn-ea"/>
              </a:rPr>
              <a:t>管理平台通过微信公众号，小区显示屏，</a:t>
            </a:r>
            <a:r>
              <a:rPr lang="en-US" altLang="zh-CN" dirty="0">
                <a:solidFill>
                  <a:prstClr val="black"/>
                </a:solidFill>
                <a:sym typeface="+mn-ea"/>
              </a:rPr>
              <a:t>LED</a:t>
            </a:r>
            <a:r>
              <a:rPr lang="zh-CN" altLang="en-US" dirty="0">
                <a:solidFill>
                  <a:prstClr val="black"/>
                </a:solidFill>
                <a:sym typeface="+mn-ea"/>
              </a:rPr>
              <a:t>公告</a:t>
            </a:r>
            <a:r>
              <a:rPr lang="zh-CN" altLang="en-US" dirty="0">
                <a:solidFill>
                  <a:prstClr val="black"/>
                </a:solidFill>
                <a:sym typeface="+mn-ea"/>
              </a:rPr>
              <a:t>牌等发布信息，实现</a:t>
            </a:r>
            <a:r>
              <a:rPr lang="zh-CN" altLang="en-US" dirty="0">
                <a:solidFill>
                  <a:prstClr val="black"/>
                </a:solidFill>
                <a:sym typeface="+mn-ea"/>
              </a:rPr>
              <a:t>及时预警，广告信息统一</a:t>
            </a:r>
            <a:r>
              <a:rPr lang="zh-CN" altLang="en-US" dirty="0">
                <a:solidFill>
                  <a:prstClr val="black"/>
                </a:solidFill>
                <a:sym typeface="+mn-ea"/>
              </a:rPr>
              <a:t>管理。</a:t>
            </a:r>
            <a:endParaRPr lang="zh-CN" altLang="en-US" dirty="0">
              <a:solidFill>
                <a:prstClr val="black"/>
              </a:solidFill>
              <a:sym typeface="+mn-ea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dirty="0">
                <a:solidFill>
                  <a:prstClr val="black"/>
                </a:solidFill>
                <a:sym typeface="+mn-ea"/>
              </a:rPr>
              <a:t>小信息发布系统，将传统的信息显示平台显示屏幕智能手机，统一到管理平台上，显示实时，远程，多屏幕联动信息发布。</a:t>
            </a:r>
            <a:endParaRPr lang="zh-CN" altLang="en-US" dirty="0">
              <a:solidFill>
                <a:prstClr val="black"/>
              </a:solidFill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8440" y="2413635"/>
            <a:ext cx="8773160" cy="42875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470" y="3606800"/>
            <a:ext cx="146685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2"/>
          <p:cNvSpPr/>
          <p:nvPr/>
        </p:nvSpPr>
        <p:spPr>
          <a:xfrm>
            <a:off x="519715" y="186965"/>
            <a:ext cx="1706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数据管理</a:t>
            </a:r>
            <a:endParaRPr lang="zh-CN" altLang="en-US" sz="2800" b="1" spc="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6"/>
          <p:cNvSpPr/>
          <p:nvPr/>
        </p:nvSpPr>
        <p:spPr>
          <a:xfrm>
            <a:off x="2334920" y="247322"/>
            <a:ext cx="311440" cy="461645"/>
          </a:xfrm>
          <a:custGeom>
            <a:avLst/>
            <a:gdLst>
              <a:gd name="connsiteX0" fmla="*/ 0 w 69422"/>
              <a:gd name="connsiteY0" fmla="*/ 0 h 461644"/>
              <a:gd name="connsiteX1" fmla="*/ 69422 w 69422"/>
              <a:gd name="connsiteY1" fmla="*/ 0 h 461644"/>
              <a:gd name="connsiteX2" fmla="*/ 69422 w 69422"/>
              <a:gd name="connsiteY2" fmla="*/ 461644 h 461644"/>
              <a:gd name="connsiteX3" fmla="*/ 0 w 69422"/>
              <a:gd name="connsiteY3" fmla="*/ 461644 h 461644"/>
              <a:gd name="connsiteX4" fmla="*/ 0 w 69422"/>
              <a:gd name="connsiteY4" fmla="*/ 0 h 461644"/>
              <a:gd name="connsiteX0-1" fmla="*/ 0 w 294772"/>
              <a:gd name="connsiteY0-2" fmla="*/ 0 h 461644"/>
              <a:gd name="connsiteX1-3" fmla="*/ 294772 w 294772"/>
              <a:gd name="connsiteY1-4" fmla="*/ 17335 h 461644"/>
              <a:gd name="connsiteX2-5" fmla="*/ 69422 w 294772"/>
              <a:gd name="connsiteY2-6" fmla="*/ 461644 h 461644"/>
              <a:gd name="connsiteX3-7" fmla="*/ 0 w 294772"/>
              <a:gd name="connsiteY3-8" fmla="*/ 461644 h 461644"/>
              <a:gd name="connsiteX4-9" fmla="*/ 0 w 294772"/>
              <a:gd name="connsiteY4-10" fmla="*/ 0 h 461644"/>
              <a:gd name="connsiteX0-11" fmla="*/ 221016 w 294772"/>
              <a:gd name="connsiteY0-12" fmla="*/ 0 h 444309"/>
              <a:gd name="connsiteX1-13" fmla="*/ 294772 w 294772"/>
              <a:gd name="connsiteY1-14" fmla="*/ 0 h 444309"/>
              <a:gd name="connsiteX2-15" fmla="*/ 69422 w 294772"/>
              <a:gd name="connsiteY2-16" fmla="*/ 444309 h 444309"/>
              <a:gd name="connsiteX3-17" fmla="*/ 0 w 294772"/>
              <a:gd name="connsiteY3-18" fmla="*/ 444309 h 444309"/>
              <a:gd name="connsiteX4-19" fmla="*/ 221016 w 294772"/>
              <a:gd name="connsiteY4-20" fmla="*/ 0 h 444309"/>
              <a:gd name="connsiteX0-21" fmla="*/ 221016 w 311440"/>
              <a:gd name="connsiteY0-22" fmla="*/ 0 h 444309"/>
              <a:gd name="connsiteX1-23" fmla="*/ 311440 w 311440"/>
              <a:gd name="connsiteY1-24" fmla="*/ 2292 h 444309"/>
              <a:gd name="connsiteX2-25" fmla="*/ 69422 w 311440"/>
              <a:gd name="connsiteY2-26" fmla="*/ 444309 h 444309"/>
              <a:gd name="connsiteX3-27" fmla="*/ 0 w 311440"/>
              <a:gd name="connsiteY3-28" fmla="*/ 444309 h 444309"/>
              <a:gd name="connsiteX4-29" fmla="*/ 221016 w 311440"/>
              <a:gd name="connsiteY4-30" fmla="*/ 0 h 444309"/>
              <a:gd name="connsiteX0-31" fmla="*/ 242448 w 311440"/>
              <a:gd name="connsiteY0-32" fmla="*/ 0 h 444309"/>
              <a:gd name="connsiteX1-33" fmla="*/ 311440 w 311440"/>
              <a:gd name="connsiteY1-34" fmla="*/ 2292 h 444309"/>
              <a:gd name="connsiteX2-35" fmla="*/ 69422 w 311440"/>
              <a:gd name="connsiteY2-36" fmla="*/ 444309 h 444309"/>
              <a:gd name="connsiteX3-37" fmla="*/ 0 w 311440"/>
              <a:gd name="connsiteY3-38" fmla="*/ 444309 h 444309"/>
              <a:gd name="connsiteX4-39" fmla="*/ 242448 w 311440"/>
              <a:gd name="connsiteY4-40" fmla="*/ 0 h 4443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1440" h="444309">
                <a:moveTo>
                  <a:pt x="242448" y="0"/>
                </a:moveTo>
                <a:lnTo>
                  <a:pt x="311440" y="2292"/>
                </a:lnTo>
                <a:lnTo>
                  <a:pt x="69422" y="444309"/>
                </a:lnTo>
                <a:lnTo>
                  <a:pt x="0" y="444309"/>
                </a:lnTo>
                <a:lnTo>
                  <a:pt x="242448" y="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21"/>
          <p:cNvSpPr/>
          <p:nvPr/>
        </p:nvSpPr>
        <p:spPr>
          <a:xfrm>
            <a:off x="2226133" y="247322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74113" y="968081"/>
            <a:ext cx="9784080" cy="1337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统一管理平台数据管理将，安全分析，数据查询，财务报表统计于分析集成到管理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中心，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统一数据库，统一管理，高效精准的了解数据，挖掘数据价值，提供安全分析，大大增强了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系数，大大降低了数据维护管理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成本。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  <p:bldP spid="6" grpId="0" bldLvl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22"/>
          <p:cNvSpPr/>
          <p:nvPr/>
        </p:nvSpPr>
        <p:spPr>
          <a:xfrm>
            <a:off x="287305" y="214270"/>
            <a:ext cx="1723549" cy="5232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平台对接</a:t>
            </a:r>
            <a:endParaRPr lang="zh-CN" altLang="en-US" sz="2800" b="1" spc="2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21"/>
          <p:cNvSpPr/>
          <p:nvPr/>
        </p:nvSpPr>
        <p:spPr>
          <a:xfrm>
            <a:off x="2234571" y="214302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8995" y="1009015"/>
            <a:ext cx="95243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管理平台预留了各种接口，如第三方支付平台，机器人巡更数据平台，以及其他第三方平台，管理平台可以开发各种接口对接其他系统，方便各种平台数据统一管理。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bldLvl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698105" y="1559560"/>
            <a:ext cx="149161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22"/>
          <p:cNvSpPr/>
          <p:nvPr/>
        </p:nvSpPr>
        <p:spPr>
          <a:xfrm>
            <a:off x="324770" y="675915"/>
            <a:ext cx="944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zh-CN" altLang="en-US" sz="2800" b="1" spc="200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04485" y="5476329"/>
            <a:ext cx="11023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管理</a:t>
            </a:r>
            <a:r>
              <a:rPr lang="zh-CN" altLang="en-US" b="1" dirty="0"/>
              <a:t>平台</a:t>
            </a:r>
            <a:endParaRPr lang="zh-CN" altLang="en-US" b="1" dirty="0"/>
          </a:p>
        </p:txBody>
      </p:sp>
      <p:sp>
        <p:nvSpPr>
          <p:cNvPr id="14" name="矩形 21"/>
          <p:cNvSpPr/>
          <p:nvPr/>
        </p:nvSpPr>
        <p:spPr>
          <a:xfrm>
            <a:off x="2234745" y="736272"/>
            <a:ext cx="9957254" cy="461644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195" y="2336165"/>
            <a:ext cx="5660390" cy="2693035"/>
          </a:xfrm>
          <a:prstGeom prst="rect">
            <a:avLst/>
          </a:prstGeom>
        </p:spPr>
      </p:pic>
      <p:sp>
        <p:nvSpPr>
          <p:cNvPr id="2" name="矩形 22"/>
          <p:cNvSpPr/>
          <p:nvPr/>
        </p:nvSpPr>
        <p:spPr>
          <a:xfrm>
            <a:off x="5448585" y="153945"/>
            <a:ext cx="208280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p>
            <a:pPr lvl="0"/>
            <a:r>
              <a:rPr lang="en-US" altLang="zh-CN" sz="2800" b="1" spc="200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2800" b="1" spc="200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sz="2800" b="1" spc="200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清单</a:t>
            </a:r>
            <a:endParaRPr lang="zh-CN" altLang="en-US" sz="2800" b="1" spc="200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2" grpId="0"/>
      <p:bldP spid="14" grpId="0" bldLvl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2"/>
          <p:cNvSpPr/>
          <p:nvPr/>
        </p:nvSpPr>
        <p:spPr>
          <a:xfrm>
            <a:off x="287305" y="214270"/>
            <a:ext cx="2468880" cy="5219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/>
            <a:r>
              <a:rPr lang="zh-CN" altLang="en-US" sz="2800" b="1" spc="200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产品部分清单</a:t>
            </a:r>
            <a:endParaRPr lang="zh-CN" altLang="en-US" sz="2800" b="1" spc="200" dirty="0" smtClean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1"/>
          <p:cNvSpPr/>
          <p:nvPr/>
        </p:nvSpPr>
        <p:spPr>
          <a:xfrm>
            <a:off x="3376295" y="274320"/>
            <a:ext cx="8828405" cy="461645"/>
          </a:xfrm>
          <a:custGeom>
            <a:avLst/>
            <a:gdLst>
              <a:gd name="connsiteX0" fmla="*/ 0 w 10062603"/>
              <a:gd name="connsiteY0" fmla="*/ 0 h 461644"/>
              <a:gd name="connsiteX1" fmla="*/ 10062603 w 10062603"/>
              <a:gd name="connsiteY1" fmla="*/ 0 h 461644"/>
              <a:gd name="connsiteX2" fmla="*/ 10062603 w 10062603"/>
              <a:gd name="connsiteY2" fmla="*/ 461644 h 461644"/>
              <a:gd name="connsiteX3" fmla="*/ 0 w 10062603"/>
              <a:gd name="connsiteY3" fmla="*/ 461644 h 461644"/>
              <a:gd name="connsiteX4" fmla="*/ 0 w 10062603"/>
              <a:gd name="connsiteY4" fmla="*/ 0 h 461644"/>
              <a:gd name="connsiteX0-1" fmla="*/ 242685 w 10062603"/>
              <a:gd name="connsiteY0-2" fmla="*/ 4334 h 461644"/>
              <a:gd name="connsiteX1-3" fmla="*/ 10062603 w 10062603"/>
              <a:gd name="connsiteY1-4" fmla="*/ 0 h 461644"/>
              <a:gd name="connsiteX2-5" fmla="*/ 10062603 w 10062603"/>
              <a:gd name="connsiteY2-6" fmla="*/ 461644 h 461644"/>
              <a:gd name="connsiteX3-7" fmla="*/ 0 w 10062603"/>
              <a:gd name="connsiteY3-8" fmla="*/ 461644 h 461644"/>
              <a:gd name="connsiteX4-9" fmla="*/ 242685 w 10062603"/>
              <a:gd name="connsiteY4-10" fmla="*/ 4334 h 4616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62603" h="461644">
                <a:moveTo>
                  <a:pt x="242685" y="4334"/>
                </a:moveTo>
                <a:lnTo>
                  <a:pt x="10062603" y="0"/>
                </a:lnTo>
                <a:lnTo>
                  <a:pt x="10062603" y="461644"/>
                </a:lnTo>
                <a:lnTo>
                  <a:pt x="0" y="461644"/>
                </a:lnTo>
                <a:lnTo>
                  <a:pt x="242685" y="4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8935" y="1880870"/>
            <a:ext cx="1038225" cy="12858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950" y="1951990"/>
            <a:ext cx="981075" cy="11239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025" y="1880870"/>
            <a:ext cx="1304925" cy="11144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950" y="1880870"/>
            <a:ext cx="1162050" cy="11049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6725" y="1865630"/>
            <a:ext cx="809625" cy="6477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411605" y="2583815"/>
            <a:ext cx="1459230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b="1"/>
              <a:t>微信公众</a:t>
            </a:r>
            <a:r>
              <a:rPr lang="zh-CN" altLang="en-US" b="1"/>
              <a:t>号</a:t>
            </a:r>
            <a:endParaRPr lang="zh-CN" altLang="en-US" b="1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8455" y="1951990"/>
            <a:ext cx="1114425" cy="62865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228455" y="2569210"/>
            <a:ext cx="157035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b="1"/>
              <a:t>身份证</a:t>
            </a:r>
            <a:r>
              <a:rPr lang="zh-CN" altLang="en-US" b="1"/>
              <a:t>读卡器</a:t>
            </a:r>
            <a:endParaRPr lang="zh-CN" altLang="en-US" b="1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725" y="3090545"/>
            <a:ext cx="1026795" cy="99187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312545" y="4082415"/>
            <a:ext cx="185610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b="1"/>
              <a:t>车牌识别</a:t>
            </a:r>
            <a:r>
              <a:rPr lang="zh-CN" altLang="en-US" b="1"/>
              <a:t>系统</a:t>
            </a:r>
            <a:endParaRPr lang="zh-CN" altLang="en-US" b="1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4685" y="3195320"/>
            <a:ext cx="977265" cy="78168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084830" y="4082415"/>
            <a:ext cx="185610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b="1"/>
              <a:t>闸机</a:t>
            </a:r>
            <a:r>
              <a:rPr lang="zh-CN" altLang="en-US" b="1"/>
              <a:t>系统</a:t>
            </a:r>
            <a:endParaRPr lang="zh-CN" altLang="en-US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43520" y="1824355"/>
            <a:ext cx="1161415" cy="1161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31520" y="4859587"/>
            <a:ext cx="60051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 smtClean="0">
                <a:solidFill>
                  <a:schemeClr val="accent1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Thank </a:t>
            </a:r>
            <a:r>
              <a:rPr lang="en-US" altLang="zh-CN" sz="9600" dirty="0">
                <a:solidFill>
                  <a:schemeClr val="accent1">
                    <a:lumMod val="75000"/>
                  </a:schemeClr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you</a:t>
            </a:r>
            <a:endParaRPr lang="en-US" altLang="zh-CN" sz="9600" dirty="0">
              <a:solidFill>
                <a:schemeClr val="accent1">
                  <a:lumMod val="75000"/>
                </a:schemeClr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1690</Words>
  <Application>WPS 演示</Application>
  <PresentationFormat>宽屏</PresentationFormat>
  <Paragraphs>220</Paragraphs>
  <Slides>17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Roboto Light</vt:lpstr>
      <vt:lpstr>GENISO</vt:lpstr>
      <vt:lpstr>Arial</vt:lpstr>
      <vt:lpstr>Calibri</vt:lpstr>
      <vt:lpstr>黑体</vt:lpstr>
      <vt:lpstr>Adobe 黑体 Std R</vt:lpstr>
      <vt:lpstr>Calibri Light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tg</dc:creator>
  <cp:lastModifiedBy>像风一样自由</cp:lastModifiedBy>
  <cp:revision>586</cp:revision>
  <dcterms:created xsi:type="dcterms:W3CDTF">2015-05-05T08:02:00Z</dcterms:created>
  <dcterms:modified xsi:type="dcterms:W3CDTF">2021-04-25T07:09:52Z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2052-11.1.0.10463</vt:lpwstr>
  </property>
  <property fmtid="{D5CDD505-2E9C-101B-9397-08002B2CF9AE}" pid="3" name="ICV">
    <vt:lpwstr>45F8FE03D1464D3DAB3109CFC8F8910E</vt:lpwstr>
  </property>
</Properties>
</file>